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8" r:id="rId3"/>
    <p:sldId id="259" r:id="rId4"/>
    <p:sldId id="260" r:id="rId5"/>
    <p:sldId id="262" r:id="rId6"/>
    <p:sldId id="263" r:id="rId7"/>
    <p:sldId id="288" r:id="rId8"/>
    <p:sldId id="289" r:id="rId9"/>
    <p:sldId id="269" r:id="rId10"/>
    <p:sldId id="270" r:id="rId11"/>
    <p:sldId id="271" r:id="rId12"/>
    <p:sldId id="266" r:id="rId13"/>
    <p:sldId id="272" r:id="rId14"/>
    <p:sldId id="273" r:id="rId15"/>
    <p:sldId id="274" r:id="rId16"/>
    <p:sldId id="275" r:id="rId17"/>
    <p:sldId id="265" r:id="rId18"/>
    <p:sldId id="290" r:id="rId19"/>
    <p:sldId id="291" r:id="rId20"/>
    <p:sldId id="292" r:id="rId21"/>
    <p:sldId id="293" r:id="rId22"/>
    <p:sldId id="294" r:id="rId23"/>
    <p:sldId id="295" r:id="rId24"/>
    <p:sldId id="296" r:id="rId25"/>
    <p:sldId id="300" r:id="rId26"/>
    <p:sldId id="302" r:id="rId27"/>
    <p:sldId id="304" r:id="rId28"/>
    <p:sldId id="306" r:id="rId29"/>
    <p:sldId id="307" r:id="rId30"/>
    <p:sldId id="308" r:id="rId31"/>
    <p:sldId id="309" r:id="rId32"/>
    <p:sldId id="310" r:id="rId33"/>
    <p:sldId id="311" r:id="rId34"/>
    <p:sldId id="312" r:id="rId35"/>
    <p:sldId id="313" r:id="rId36"/>
    <p:sldId id="314" r:id="rId37"/>
    <p:sldId id="315" r:id="rId38"/>
  </p:sldIdLst>
  <p:sldSz cx="9144000" cy="6858000" type="screen4x3"/>
  <p:notesSz cx="7053263" cy="93091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2" d="100"/>
          <a:sy n="112" d="100"/>
        </p:scale>
        <p:origin x="1482" y="102"/>
      </p:cViewPr>
      <p:guideLst>
        <p:guide orient="horz" pos="2160"/>
        <p:guide pos="2880"/>
      </p:guideLst>
    </p:cSldViewPr>
  </p:slideViewPr>
  <p:notesTextViewPr>
    <p:cViewPr>
      <p:scale>
        <a:sx n="1" d="1"/>
        <a:sy n="1" d="1"/>
      </p:scale>
      <p:origin x="0" y="0"/>
    </p:cViewPr>
  </p:notesTextViewPr>
  <p:sorterViewPr>
    <p:cViewPr>
      <p:scale>
        <a:sx n="100" d="100"/>
        <a:sy n="100" d="100"/>
      </p:scale>
      <p:origin x="0" y="-1932"/>
    </p:cViewPr>
  </p:sorterViewPr>
  <p:notesViewPr>
    <p:cSldViewPr>
      <p:cViewPr varScale="1">
        <p:scale>
          <a:sx n="85" d="100"/>
          <a:sy n="85" d="100"/>
        </p:scale>
        <p:origin x="3804" y="102"/>
      </p:cViewPr>
      <p:guideLst>
        <p:guide orient="horz" pos="2932"/>
        <p:guide pos="22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s-MX"/>
          </a:p>
        </p:txBody>
      </p:sp>
      <p:sp>
        <p:nvSpPr>
          <p:cNvPr id="3" name="2 Marcador de fecha"/>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DDF73BD2-380B-4D04-AFCA-4BE19B9258D5}" type="datetimeFigureOut">
              <a:rPr lang="es-MX" smtClean="0"/>
              <a:t>29/04/2017</a:t>
            </a:fld>
            <a:endParaRPr lang="es-MX"/>
          </a:p>
        </p:txBody>
      </p:sp>
      <p:sp>
        <p:nvSpPr>
          <p:cNvPr id="4" name="3 Marcador de imagen de diapositiva"/>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s-MX"/>
          </a:p>
        </p:txBody>
      </p:sp>
      <p:sp>
        <p:nvSpPr>
          <p:cNvPr id="5" name="4 Marcador de notas"/>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E3A4C77-2D39-4219-ABB8-7D7EDDDA01E7}" type="slidenum">
              <a:rPr lang="es-MX" smtClean="0"/>
              <a:t>‹Nº›</a:t>
            </a:fld>
            <a:endParaRPr lang="es-MX"/>
          </a:p>
        </p:txBody>
      </p:sp>
    </p:spTree>
    <p:extLst>
      <p:ext uri="{BB962C8B-B14F-4D97-AF65-F5344CB8AC3E}">
        <p14:creationId xmlns:p14="http://schemas.microsoft.com/office/powerpoint/2010/main" val="17886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algn="ctr">
              <a:spcAft>
                <a:spcPts val="614"/>
              </a:spcAft>
            </a:pPr>
            <a:r>
              <a:rPr lang="es-MX" sz="1800" b="1">
                <a:latin typeface="Times New Roman" pitchFamily="18" charset="0"/>
                <a:cs typeface="Times New Roman" pitchFamily="18" charset="0"/>
              </a:rPr>
              <a:t>La revolución campesina de México</a:t>
            </a:r>
          </a:p>
          <a:p>
            <a:pPr algn="ctr">
              <a:spcAft>
                <a:spcPts val="614"/>
              </a:spcAft>
            </a:pPr>
            <a:r>
              <a:rPr lang="es-MX" sz="1800" b="1">
                <a:latin typeface="Times New Roman" pitchFamily="18" charset="0"/>
                <a:cs typeface="Times New Roman" pitchFamily="18" charset="0"/>
              </a:rPr>
              <a:t>y el carrancismo</a:t>
            </a:r>
          </a:p>
          <a:p>
            <a:pPr indent="184050" algn="just">
              <a:spcAft>
                <a:spcPts val="614"/>
              </a:spcAft>
            </a:pPr>
            <a:endParaRPr lang="es-MX" sz="1400">
              <a:latin typeface="Times New Roman" pitchFamily="18" charset="0"/>
              <a:cs typeface="Times New Roman" pitchFamily="18" charset="0"/>
            </a:endParaRPr>
          </a:p>
          <a:p>
            <a:pPr indent="184050" algn="r">
              <a:spcAft>
                <a:spcPts val="614"/>
              </a:spcAft>
            </a:pPr>
            <a:r>
              <a:rPr lang="es-MX" sz="1400">
                <a:latin typeface="Times New Roman" pitchFamily="18" charset="0"/>
                <a:cs typeface="Times New Roman" pitchFamily="18" charset="0"/>
              </a:rPr>
              <a:t>Francisco Pineda (ENAH)</a:t>
            </a:r>
          </a:p>
          <a:p>
            <a:pPr indent="184050" algn="r">
              <a:spcAft>
                <a:spcPts val="614"/>
              </a:spcAft>
            </a:pPr>
            <a:r>
              <a:rPr lang="es-MX" sz="1400">
                <a:latin typeface="Times New Roman" pitchFamily="18" charset="0"/>
                <a:cs typeface="Times New Roman" pitchFamily="18" charset="0"/>
              </a:rPr>
              <a:t>Taller de la Nueva Constitución Ciudadana y Popular</a:t>
            </a:r>
          </a:p>
          <a:p>
            <a:pPr indent="184050" algn="r">
              <a:spcAft>
                <a:spcPts val="614"/>
              </a:spcAft>
            </a:pPr>
            <a:r>
              <a:rPr lang="es-MX" sz="1400">
                <a:latin typeface="Times New Roman" pitchFamily="18" charset="0"/>
                <a:cs typeface="Times New Roman" pitchFamily="18" charset="0"/>
              </a:rPr>
              <a:t>Ajusco, 29 de abril de 2017.</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Muchas gracias por la invitación, es un gusto estar con ustedes.</a:t>
            </a: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En segundo lugar, la nueva capacidad productiva instalada en los ingenios azucareros demandaba incrementar considerablemente el volumen de la materia prima y la fuerza motriz. </a:t>
            </a:r>
          </a:p>
          <a:p>
            <a:pPr indent="184050" algn="just">
              <a:spcAft>
                <a:spcPts val="614"/>
              </a:spcAft>
            </a:pPr>
            <a:r>
              <a:rPr lang="es-MX" sz="1400">
                <a:latin typeface="Times New Roman" pitchFamily="18" charset="0"/>
                <a:cs typeface="Times New Roman" pitchFamily="18" charset="0"/>
              </a:rPr>
              <a:t>En consecuencia, la siembra de maíz fue atacada violentamente para establecer nuevas plantaciones de caña. </a:t>
            </a:r>
          </a:p>
          <a:p>
            <a:pPr indent="184050" algn="just">
              <a:spcAft>
                <a:spcPts val="614"/>
              </a:spcAft>
            </a:pPr>
            <a:r>
              <a:rPr lang="es-MX" sz="1400">
                <a:latin typeface="Times New Roman" pitchFamily="18" charset="0"/>
                <a:cs typeface="Times New Roman" pitchFamily="18" charset="0"/>
              </a:rPr>
              <a:t>Asimismo, los campesinos fueron despojados del agua con el propósito de abastecer las nuevas obras de riego en los cañaverales y también se agudizó el despojo de los bosques, a fin de proporcionar carbón y leña a las haciendas. </a:t>
            </a:r>
          </a:p>
          <a:p>
            <a:pPr indent="184050" algn="just">
              <a:spcAft>
                <a:spcPts val="614"/>
              </a:spcAft>
            </a:pPr>
            <a:r>
              <a:rPr lang="es-MX" sz="1400">
                <a:latin typeface="Times New Roman" pitchFamily="18" charset="0"/>
                <a:cs typeface="Times New Roman" pitchFamily="18" charset="0"/>
              </a:rPr>
              <a:t>En la molienda, sin embargo, los hacendados no realizaron mayores cambios tecnológicos y descargaron el peso del esfuerzo mayor sobre los trabajadores, intensificándose el grado de superexplotación. </a:t>
            </a:r>
          </a:p>
          <a:p>
            <a:pPr indent="184050" algn="just">
              <a:spcAft>
                <a:spcPts val="614"/>
              </a:spcAft>
            </a:pPr>
            <a:r>
              <a:rPr lang="es-MX" sz="1400">
                <a:latin typeface="Times New Roman" pitchFamily="18" charset="0"/>
                <a:cs typeface="Times New Roman" pitchFamily="18" charset="0"/>
              </a:rPr>
              <a:t>En esas condiciones, el conflicto de cuatro siglos explotó y se produjo una enorme revolución social, el zapatismo.</a:t>
            </a:r>
          </a:p>
          <a:p>
            <a:pPr indent="184050" algn="just">
              <a:spcAft>
                <a:spcPts val="614"/>
              </a:spcAft>
            </a:pPr>
            <a:r>
              <a:rPr lang="es-MX" sz="1400">
                <a:latin typeface="Times New Roman" pitchFamily="18" charset="0"/>
                <a:cs typeface="Times New Roman" pitchFamily="18" charset="0"/>
              </a:rPr>
              <a:t>Todos tenían un enemigo común, el hacendado que todo lo monopolizaba: tierras, montes y aguas; además, el sistema de explotación de la gran industria. </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10</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Los campesinos vivieron y padecieron esa situación. NO la leyeron en los libros y nadie les explicó qué era lo que estaban padeciendo. Ellos aprendieron de la vida misma, durante los cuatro siglos de aquel régimen usurpador de la hacienda, que implantara Hernán Cortés en Morelos.</a:t>
            </a:r>
          </a:p>
          <a:p>
            <a:pPr indent="184050" algn="just">
              <a:spcAft>
                <a:spcPts val="614"/>
              </a:spcAft>
            </a:pPr>
            <a:r>
              <a:rPr lang="es-MX" sz="1400">
                <a:latin typeface="Times New Roman" pitchFamily="18" charset="0"/>
                <a:cs typeface="Times New Roman" pitchFamily="18" charset="0"/>
              </a:rPr>
              <a:t>A los 16 años de edad, don Macedonio García Ocampo fue firmante del Plan de Ayala. Mucho tiempo después, en 1977, relató su experiencia a la historiadora Laura Espejel.</a:t>
            </a:r>
          </a:p>
          <a:p>
            <a:pPr indent="184050" algn="just">
              <a:spcAft>
                <a:spcPts val="614"/>
              </a:spcAft>
            </a:pPr>
            <a:endParaRPr lang="es-MX" sz="1400">
              <a:latin typeface="Times New Roman" pitchFamily="18" charset="0"/>
              <a:cs typeface="Times New Roman" pitchFamily="18" charset="0"/>
            </a:endParaRPr>
          </a:p>
          <a:p>
            <a:pPr marL="553518" algn="just">
              <a:spcAft>
                <a:spcPts val="614"/>
              </a:spcAft>
            </a:pPr>
            <a:r>
              <a:rPr lang="es-MX" sz="1400">
                <a:latin typeface="Times New Roman" pitchFamily="18" charset="0"/>
                <a:cs typeface="Times New Roman" pitchFamily="18" charset="0"/>
              </a:rPr>
              <a:t>–Entonces ustedes, ¿cómo se organizan o quién es el que forma este contingente de hombres de Juchitepec?</a:t>
            </a:r>
          </a:p>
          <a:p>
            <a:pPr marL="553518" indent="183424" algn="just">
              <a:spcAft>
                <a:spcPts val="614"/>
              </a:spcAft>
            </a:pPr>
            <a:r>
              <a:rPr lang="es-MX" sz="1400">
                <a:latin typeface="Times New Roman" pitchFamily="18" charset="0"/>
                <a:cs typeface="Times New Roman" pitchFamily="18" charset="0"/>
              </a:rPr>
              <a:t>–Como le digo a usted, la necesidad que teníamos. Eso fue todo lo que nos hizo a nosotros ir a la revolución, eso.</a:t>
            </a:r>
          </a:p>
          <a:p>
            <a:pPr marL="553518" indent="183424" algn="just">
              <a:spcAft>
                <a:spcPts val="614"/>
              </a:spcAft>
            </a:pPr>
            <a:r>
              <a:rPr lang="es-MX" sz="1400">
                <a:latin typeface="Times New Roman" pitchFamily="18" charset="0"/>
                <a:cs typeface="Times New Roman" pitchFamily="18" charset="0"/>
              </a:rPr>
              <a:t>–¿Alguien los organizó?</a:t>
            </a:r>
          </a:p>
          <a:p>
            <a:pPr marL="553518" indent="183424" algn="just">
              <a:spcAft>
                <a:spcPts val="614"/>
              </a:spcAft>
            </a:pPr>
            <a:r>
              <a:rPr lang="es-MX" sz="1400">
                <a:latin typeface="Times New Roman" pitchFamily="18" charset="0"/>
                <a:cs typeface="Times New Roman" pitchFamily="18" charset="0"/>
              </a:rPr>
              <a:t>–Nadien, señorita. Nosotros de nuestro dictamen ya no quisimos estar esclavituados de peones. Nosotros nos fuimos.</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11</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12</a:t>
            </a:fld>
            <a:endParaRPr lang="es-MX"/>
          </a:p>
        </p:txBody>
      </p:sp>
      <p:sp>
        <p:nvSpPr>
          <p:cNvPr id="5" name="2 Marcador de notas"/>
          <p:cNvSpPr txBox="1">
            <a:spLocks/>
          </p:cNvSpPr>
          <p:nvPr/>
        </p:nvSpPr>
        <p:spPr>
          <a:xfrm>
            <a:off x="862066" y="2097300"/>
            <a:ext cx="5642610" cy="6668769"/>
          </a:xfrm>
          <a:prstGeom prst="rect">
            <a:avLst/>
          </a:prstGeom>
        </p:spPr>
        <p:txBody>
          <a:bodyPr vert="horz" lIns="93497" tIns="46749" rIns="93497" bIns="4674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indent="184050" algn="just">
              <a:spcAft>
                <a:spcPts val="614"/>
              </a:spcAft>
            </a:pPr>
            <a:r>
              <a:rPr lang="es-MX" sz="1400">
                <a:latin typeface="Times New Roman" pitchFamily="18" charset="0"/>
                <a:cs typeface="Times New Roman" pitchFamily="18" charset="0"/>
              </a:rPr>
              <a:t>El Plan de Ayala, además, estableció otra medida sobre la propiedad: </a:t>
            </a:r>
            <a:r>
              <a:rPr lang="es-MX" sz="1400" b="1">
                <a:latin typeface="Times New Roman" pitchFamily="18" charset="0"/>
                <a:cs typeface="Times New Roman" pitchFamily="18" charset="0"/>
              </a:rPr>
              <a:t>la nacionalización de bienes en contra de los enemigos de la revolución campesina</a:t>
            </a:r>
            <a:r>
              <a:rPr lang="es-MX" sz="1400">
                <a:latin typeface="Times New Roman" pitchFamily="18" charset="0"/>
                <a:cs typeface="Times New Roman" pitchFamily="18" charset="0"/>
              </a:rPr>
              <a:t>.</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(Art. 8°) Los hacendados, científicos o caciques que se opongan directa o indirectamente al presente plan se nacionalizarán sus bienes y las dos terceras partes que a ellos les correspondan se destinarán para indemnizaciones de guerra, pensiones de viudas y huérfanos de las víctimas que sucumban en la lucha del presente plan.</a:t>
            </a:r>
          </a:p>
          <a:p>
            <a:pPr indent="184050" algn="just">
              <a:spcAft>
                <a:spcPts val="614"/>
              </a:spcAft>
            </a:pPr>
            <a:endParaRPr lang="es-MX" sz="1400">
              <a:latin typeface="Times New Roman" pitchFamily="18" charset="0"/>
              <a:cs typeface="Times New Roman" pitchFamily="18" charset="0"/>
            </a:endParaRPr>
          </a:p>
        </p:txBody>
      </p:sp>
    </p:spTree>
    <p:extLst>
      <p:ext uri="{BB962C8B-B14F-4D97-AF65-F5344CB8AC3E}">
        <p14:creationId xmlns:p14="http://schemas.microsoft.com/office/powerpoint/2010/main" val="138646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Hace un siglo, los zapatistas levantaron un principio revolucionario que tiene vigencia total, en nuestros días.</a:t>
            </a:r>
          </a:p>
          <a:p>
            <a:pPr indent="184050" algn="just">
              <a:spcAft>
                <a:spcPts val="614"/>
              </a:spcAft>
            </a:pPr>
            <a:r>
              <a:rPr lang="es-MX" sz="1400" b="1">
                <a:latin typeface="Times New Roman" pitchFamily="18" charset="0"/>
                <a:cs typeface="Times New Roman" pitchFamily="18" charset="0"/>
              </a:rPr>
              <a:t>La tierra no solamente es la superficie</a:t>
            </a:r>
            <a:r>
              <a:rPr lang="es-MX" sz="1400">
                <a:latin typeface="Times New Roman" pitchFamily="18" charset="0"/>
                <a:cs typeface="Times New Roman" pitchFamily="18" charset="0"/>
              </a:rPr>
              <a:t>, también es </a:t>
            </a:r>
            <a:r>
              <a:rPr lang="es-MX" sz="1400" b="1">
                <a:latin typeface="Times New Roman" pitchFamily="18" charset="0"/>
                <a:cs typeface="Times New Roman" pitchFamily="18" charset="0"/>
              </a:rPr>
              <a:t>el subsuelo</a:t>
            </a:r>
            <a:r>
              <a:rPr lang="es-MX" sz="1400">
                <a:latin typeface="Times New Roman" pitchFamily="18" charset="0"/>
                <a:cs typeface="Times New Roman" pitchFamily="18" charset="0"/>
              </a:rPr>
              <a:t>. Los trabajadores “todos debemos ser dueños de la tierra lo mismo que del subsuelo”.</a:t>
            </a:r>
          </a:p>
          <a:p>
            <a:pPr indent="184050" algn="just">
              <a:spcAft>
                <a:spcPts val="614"/>
              </a:spcAft>
            </a:pPr>
            <a:r>
              <a:rPr lang="es-MX" sz="1400">
                <a:latin typeface="Times New Roman" pitchFamily="18" charset="0"/>
                <a:cs typeface="Times New Roman" pitchFamily="18" charset="0"/>
              </a:rPr>
              <a:t>En 1915, el general zapatista José Sabino Díaz propuso a la Convención de México </a:t>
            </a:r>
            <a:r>
              <a:rPr lang="es-MX" sz="1400" b="1">
                <a:latin typeface="Times New Roman" pitchFamily="18" charset="0"/>
                <a:cs typeface="Times New Roman" pitchFamily="18" charset="0"/>
              </a:rPr>
              <a:t>nacionalizar el petróleo</a:t>
            </a:r>
            <a:r>
              <a:rPr lang="es-MX" sz="1400">
                <a:latin typeface="Times New Roman" pitchFamily="18" charset="0"/>
                <a:cs typeface="Times New Roman" pitchFamily="18" charset="0"/>
              </a:rPr>
              <a:t>. </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José Sabino Díaz fue hijo de un panadero que llegó a trabajar al pueblo de Tlalancaleca, Puebla.</a:t>
            </a:r>
          </a:p>
          <a:p>
            <a:pPr indent="184050" algn="just">
              <a:spcAft>
                <a:spcPts val="614"/>
              </a:spcAft>
            </a:pPr>
            <a:r>
              <a:rPr lang="es-MX" sz="1400">
                <a:latin typeface="Times New Roman" pitchFamily="18" charset="0"/>
                <a:cs typeface="Times New Roman" pitchFamily="18" charset="0"/>
              </a:rPr>
              <a:t>Luego, el joven vino a estudiar Leyes, en la Universidad Nacional. Aquí se volvió juarista y se adhirió al Ejército Libertador.</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13</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Su argumento para </a:t>
            </a:r>
            <a:r>
              <a:rPr lang="es-MX" sz="1400" b="1">
                <a:latin typeface="Times New Roman" pitchFamily="18" charset="0"/>
                <a:cs typeface="Times New Roman" pitchFamily="18" charset="0"/>
              </a:rPr>
              <a:t>nacionalizar el petróleo </a:t>
            </a:r>
            <a:r>
              <a:rPr lang="es-MX" sz="1400">
                <a:latin typeface="Times New Roman" pitchFamily="18" charset="0"/>
                <a:cs typeface="Times New Roman" pitchFamily="18" charset="0"/>
              </a:rPr>
              <a:t>en 1915 fue así:</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1. La república mexicana es una de las primeras naciones del mundo como productora de petróleo. Igualmente está reconocido que el petróleo es un artículo de primer orden, dada su importancia en las aplicaciones que tiene en las industrias modernas.</a:t>
            </a:r>
          </a:p>
          <a:p>
            <a:pPr indent="184050" algn="just">
              <a:spcAft>
                <a:spcPts val="614"/>
              </a:spcAft>
            </a:pPr>
            <a:r>
              <a:rPr lang="es-MX" sz="1400">
                <a:latin typeface="Times New Roman" pitchFamily="18" charset="0"/>
                <a:cs typeface="Times New Roman" pitchFamily="18" charset="0"/>
              </a:rPr>
              <a:t>2. No es equitativo que un país que tiene tales fuentes de riqueza sólo pueda percibir un 20 por ciento de la producción total y menos aún en los críticos momentos actuales.</a:t>
            </a:r>
          </a:p>
          <a:p>
            <a:pPr indent="184050" algn="just">
              <a:spcAft>
                <a:spcPts val="614"/>
              </a:spcAft>
            </a:pPr>
            <a:r>
              <a:rPr lang="es-MX" sz="1400">
                <a:latin typeface="Times New Roman" pitchFamily="18" charset="0"/>
                <a:cs typeface="Times New Roman" pitchFamily="18" charset="0"/>
              </a:rPr>
              <a:t>3. Conclusión: el gobierno convencionista debe incautar la explotación del petróleo. </a:t>
            </a:r>
          </a:p>
          <a:p>
            <a:pPr indent="184050" algn="just">
              <a:spcAft>
                <a:spcPts val="614"/>
              </a:spcAft>
            </a:pPr>
            <a:r>
              <a:rPr lang="es-MX" sz="1400">
                <a:latin typeface="Times New Roman" pitchFamily="18" charset="0"/>
                <a:cs typeface="Times New Roman" pitchFamily="18" charset="0"/>
              </a:rPr>
              <a:t>Allí también estaba presentes las enseñanzas juaristas. Textualmente, el general de brigada José Sabino Díaz escribió a Zapata:</a:t>
            </a:r>
          </a:p>
          <a:p>
            <a:pPr indent="184050" algn="just">
              <a:spcAft>
                <a:spcPts val="614"/>
              </a:spcAft>
            </a:pPr>
            <a:endParaRPr lang="es-MX" sz="1400">
              <a:latin typeface="Times New Roman" pitchFamily="18" charset="0"/>
              <a:cs typeface="Times New Roman" pitchFamily="18" charset="0"/>
            </a:endParaRPr>
          </a:p>
          <a:p>
            <a:pPr marL="553518" algn="just">
              <a:spcAft>
                <a:spcPts val="614"/>
              </a:spcAft>
            </a:pPr>
            <a:r>
              <a:rPr lang="es-MX" sz="1400">
                <a:latin typeface="Times New Roman" pitchFamily="18" charset="0"/>
                <a:cs typeface="Times New Roman" pitchFamily="18" charset="0"/>
              </a:rPr>
              <a:t>Con ello [</a:t>
            </a:r>
            <a:r>
              <a:rPr lang="es-MX" sz="1400" b="1">
                <a:latin typeface="Times New Roman" pitchFamily="18" charset="0"/>
                <a:cs typeface="Times New Roman" pitchFamily="18" charset="0"/>
              </a:rPr>
              <a:t>la nacionalización del petróleo</a:t>
            </a:r>
            <a:r>
              <a:rPr lang="es-MX" sz="1400">
                <a:latin typeface="Times New Roman" pitchFamily="18" charset="0"/>
                <a:cs typeface="Times New Roman" pitchFamily="18" charset="0"/>
              </a:rPr>
              <a:t>] se remediará la actual situación, salvándose a la patria, recordando las célebres frases del licenciado Sebastián Lerdo de Tejada, cuando nuestra querida patria se encontraba en peligro por la intención de Maximiliano de Habsburgo, “</a:t>
            </a:r>
            <a:r>
              <a:rPr lang="es-MX" sz="1400" b="1">
                <a:latin typeface="Times New Roman" pitchFamily="18" charset="0"/>
                <a:cs typeface="Times New Roman" pitchFamily="18" charset="0"/>
              </a:rPr>
              <a:t>ahora o nunca</a:t>
            </a:r>
            <a:r>
              <a:rPr lang="es-MX" sz="1400">
                <a:latin typeface="Times New Roman" pitchFamily="18" charset="0"/>
                <a:cs typeface="Times New Roman" pitchFamily="18" charset="0"/>
              </a:rPr>
              <a:t>”. Pues dadas las actuales circunstancias, </a:t>
            </a:r>
            <a:r>
              <a:rPr lang="es-MX" sz="1400" b="1">
                <a:latin typeface="Times New Roman" pitchFamily="18" charset="0"/>
                <a:cs typeface="Times New Roman" pitchFamily="18" charset="0"/>
              </a:rPr>
              <a:t>o salvamos a México con el petróleo o lo habremos perdido para siempre</a:t>
            </a:r>
            <a:r>
              <a:rPr lang="es-MX" sz="1400">
                <a:latin typeface="Times New Roman" pitchFamily="18" charset="0"/>
                <a:cs typeface="Times New Roman" pitchFamily="18" charset="0"/>
              </a:rPr>
              <a:t>. </a:t>
            </a:r>
          </a:p>
          <a:p>
            <a:pPr indent="184050" algn="r">
              <a:spcAft>
                <a:spcPts val="614"/>
              </a:spcAft>
            </a:pPr>
            <a:r>
              <a:rPr lang="es-MX" sz="1400">
                <a:latin typeface="Times New Roman" pitchFamily="18" charset="0"/>
                <a:cs typeface="Times New Roman" pitchFamily="18" charset="0"/>
              </a:rPr>
              <a:t>General de brigada José Sabino Díaz</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14</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La iniciativa zapatista de </a:t>
            </a:r>
            <a:r>
              <a:rPr lang="es-MX" sz="1400" b="1">
                <a:latin typeface="Times New Roman" pitchFamily="18" charset="0"/>
                <a:cs typeface="Times New Roman" pitchFamily="18" charset="0"/>
              </a:rPr>
              <a:t>nacionalizar el petróleo </a:t>
            </a:r>
            <a:r>
              <a:rPr lang="es-MX" sz="1400">
                <a:latin typeface="Times New Roman" pitchFamily="18" charset="0"/>
                <a:cs typeface="Times New Roman" pitchFamily="18" charset="0"/>
              </a:rPr>
              <a:t>fue archivada por la Convención de 1915.</a:t>
            </a:r>
          </a:p>
          <a:p>
            <a:pPr indent="184050" algn="just">
              <a:spcAft>
                <a:spcPts val="614"/>
              </a:spcAft>
            </a:pPr>
            <a:r>
              <a:rPr lang="es-MX" sz="1400">
                <a:latin typeface="Times New Roman" pitchFamily="18" charset="0"/>
                <a:cs typeface="Times New Roman" pitchFamily="18" charset="0"/>
              </a:rPr>
              <a:t>Pero en ese año, los zapatistas </a:t>
            </a:r>
            <a:r>
              <a:rPr lang="es-MX" sz="1400" b="1">
                <a:latin typeface="Times New Roman" pitchFamily="18" charset="0"/>
                <a:cs typeface="Times New Roman" pitchFamily="18" charset="0"/>
              </a:rPr>
              <a:t>nacionalizaron los 34 ingenios azucareros</a:t>
            </a:r>
            <a:r>
              <a:rPr lang="es-MX" sz="1400">
                <a:latin typeface="Times New Roman" pitchFamily="18" charset="0"/>
                <a:cs typeface="Times New Roman" pitchFamily="18" charset="0"/>
              </a:rPr>
              <a:t> que había en el Estado de Morelos y establecieron </a:t>
            </a:r>
            <a:r>
              <a:rPr lang="es-MX" sz="1400" b="1">
                <a:latin typeface="Times New Roman" pitchFamily="18" charset="0"/>
                <a:cs typeface="Times New Roman" pitchFamily="18" charset="0"/>
              </a:rPr>
              <a:t>las Fábricas Nacionales de la revolución campesina</a:t>
            </a:r>
            <a:r>
              <a:rPr lang="es-MX" sz="1400">
                <a:latin typeface="Times New Roman" pitchFamily="18" charset="0"/>
                <a:cs typeface="Times New Roman" pitchFamily="18" charset="0"/>
              </a:rPr>
              <a:t>.</a:t>
            </a:r>
          </a:p>
          <a:p>
            <a:pPr indent="184050" algn="just">
              <a:spcAft>
                <a:spcPts val="614"/>
              </a:spcAft>
            </a:pPr>
            <a:r>
              <a:rPr lang="es-MX" sz="1400">
                <a:latin typeface="Times New Roman" pitchFamily="18" charset="0"/>
                <a:cs typeface="Times New Roman" pitchFamily="18" charset="0"/>
              </a:rPr>
              <a:t>El general Serafín Robles, secretario personal de Emiliano Zapata, describió cómo fue el comienzo de las Fábricas Nacionales.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El general Zapata, hombre habituado al trabajo, dispuso que por cuenta de la revolución trabajaran los ingenios…</a:t>
            </a:r>
          </a:p>
          <a:p>
            <a:pPr indent="184050" algn="just">
              <a:spcAft>
                <a:spcPts val="614"/>
              </a:spcAft>
            </a:pPr>
            <a:r>
              <a:rPr lang="es-MX" sz="1400">
                <a:latin typeface="Times New Roman" pitchFamily="18" charset="0"/>
                <a:cs typeface="Times New Roman" pitchFamily="18" charset="0"/>
              </a:rPr>
              <a:t>Todo el personal se escogió entre los hombres que acompañaban a Zapata en su lucha. Empezó la zafra y la molienda en medio de la mayor alegría… ¡Qué bello espectáculo se presentaba a nuestra vista! Todo era bullicio, ir y venir de gente, ruido de maquinaria en movimiento y el chacuaco lanzando humo… El general Zapata no se daba punto de reposo (en la ex hacienda de Hospital, cerca de Cuautla).</a:t>
            </a:r>
          </a:p>
          <a:p>
            <a:pPr indent="184050" algn="just">
              <a:spcAft>
                <a:spcPts val="614"/>
              </a:spcAft>
            </a:pPr>
            <a:r>
              <a:rPr lang="es-MX" sz="1400">
                <a:latin typeface="Times New Roman" pitchFamily="18" charset="0"/>
                <a:cs typeface="Times New Roman" pitchFamily="18" charset="0"/>
              </a:rPr>
              <a:t>Ahora, Emiliano Zapata no daba órdenes de guerra, sino de trabajo. Ahora no dirigía soldados, sino obreros y campesinos.</a:t>
            </a:r>
          </a:p>
          <a:p>
            <a:pPr indent="184050" algn="just">
              <a:spcAft>
                <a:spcPts val="614"/>
              </a:spcAft>
            </a:pPr>
            <a:r>
              <a:rPr lang="es-MX" sz="1400">
                <a:latin typeface="Times New Roman" pitchFamily="18" charset="0"/>
                <a:cs typeface="Times New Roman" pitchFamily="18" charset="0"/>
              </a:rPr>
              <a:t>Las utilidades que producía la elaboración del azúcar y alcohol se destinaban al sostenimiento de las tropas y a socorrer a las personas pobres o enfermas.</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15</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Así iniciaron las Fábricas Nacionales de la revolución del sur. El general en jefe del Ejército Libertador, un campesino, dirigió a los obreros y organizó la producción. La significación histórica de esta experiencia rompe con prejuicios milenarios que se han impuesto en contra de los trabajadores del campo.</a:t>
            </a:r>
          </a:p>
          <a:p>
            <a:pPr indent="184050" algn="just">
              <a:spcAft>
                <a:spcPts val="614"/>
              </a:spcAft>
            </a:pPr>
            <a:r>
              <a:rPr lang="es-MX" sz="1400">
                <a:latin typeface="Times New Roman" pitchFamily="18" charset="0"/>
                <a:cs typeface="Times New Roman" pitchFamily="18" charset="0"/>
              </a:rPr>
              <a:t>Es preciso tener muy presente esa enorme experiencia histórica de los campesinos mexicanos que emprendieron la revolución, crearon su propio Ejército Libertador y establecieron las Fábricas Nacionales de México. Esto no es cualquier cosa. No fueron fábricas organizadas y administradas por el Estado. Fueron Fábricas Nacionales de los campesinos y los obreros zapatistas. Si consideramos la historia mundial, observaremos que </a:t>
            </a:r>
            <a:r>
              <a:rPr lang="es-MX" sz="1400" b="1">
                <a:latin typeface="Times New Roman" pitchFamily="18" charset="0"/>
                <a:cs typeface="Times New Roman" pitchFamily="18" charset="0"/>
              </a:rPr>
              <a:t>las Fábricas Nacionales de la revolución campesina de México </a:t>
            </a:r>
            <a:r>
              <a:rPr lang="es-MX" sz="1400">
                <a:latin typeface="Times New Roman" pitchFamily="18" charset="0"/>
                <a:cs typeface="Times New Roman" pitchFamily="18" charset="0"/>
              </a:rPr>
              <a:t>es una experiencia excepcional, hasta nuestros días.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b="1">
                <a:latin typeface="Times New Roman" pitchFamily="18" charset="0"/>
                <a:cs typeface="Times New Roman" pitchFamily="18" charset="0"/>
              </a:rPr>
              <a:t>1915</a:t>
            </a:r>
            <a:r>
              <a:rPr lang="es-MX" sz="1400">
                <a:latin typeface="Times New Roman" pitchFamily="18" charset="0"/>
                <a:cs typeface="Times New Roman" pitchFamily="18" charset="0"/>
              </a:rPr>
              <a:t>. Iniciativa zapatista para </a:t>
            </a:r>
            <a:r>
              <a:rPr lang="es-MX" sz="1400" b="1">
                <a:latin typeface="Times New Roman" pitchFamily="18" charset="0"/>
                <a:cs typeface="Times New Roman" pitchFamily="18" charset="0"/>
              </a:rPr>
              <a:t>nacionalizar el petróleo</a:t>
            </a:r>
            <a:r>
              <a:rPr lang="es-MX" sz="1400">
                <a:latin typeface="Times New Roman" pitchFamily="18" charset="0"/>
                <a:cs typeface="Times New Roman" pitchFamily="18" charset="0"/>
              </a:rPr>
              <a:t> e instauración de las </a:t>
            </a:r>
            <a:r>
              <a:rPr lang="es-MX" sz="1400" b="1">
                <a:latin typeface="Times New Roman" pitchFamily="18" charset="0"/>
                <a:cs typeface="Times New Roman" pitchFamily="18" charset="0"/>
              </a:rPr>
              <a:t>Fábricas Nacionales</a:t>
            </a:r>
            <a:r>
              <a:rPr lang="es-MX" sz="1400">
                <a:latin typeface="Times New Roman" pitchFamily="18" charset="0"/>
                <a:cs typeface="Times New Roman" pitchFamily="18" charset="0"/>
              </a:rPr>
              <a:t>. Allí tenemos dos ejemplos notables de la estrategia zapatista de nacionalización de bienes que proclamó el Plan de Ayala, desde 1911.</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Luego, cuando el ejército carrancista realizó la primera invasión de Morelos, Pablo González ordenó la destrucción de los ingenios azucareros nacionalizados por los zapatistas.</a:t>
            </a: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16</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En esta primera parte de la exposición, he tratado de explicar la importancia del Plan de Ayala.</a:t>
            </a:r>
          </a:p>
          <a:p>
            <a:pPr indent="184050" algn="just">
              <a:spcAft>
                <a:spcPts val="614"/>
              </a:spcAft>
            </a:pPr>
            <a:r>
              <a:rPr lang="es-MX" sz="1400">
                <a:latin typeface="Times New Roman" pitchFamily="18" charset="0"/>
                <a:cs typeface="Times New Roman" pitchFamily="18" charset="0"/>
              </a:rPr>
              <a:t>Para concluir esta parte, considero que también es necesario tener presente el </a:t>
            </a:r>
            <a:r>
              <a:rPr lang="es-MX" sz="1400" b="1">
                <a:latin typeface="Times New Roman" pitchFamily="18" charset="0"/>
                <a:cs typeface="Times New Roman" pitchFamily="18" charset="0"/>
              </a:rPr>
              <a:t>artículo 12</a:t>
            </a:r>
            <a:r>
              <a:rPr lang="es-MX" sz="1400">
                <a:latin typeface="Times New Roman" pitchFamily="18" charset="0"/>
                <a:cs typeface="Times New Roman" pitchFamily="18" charset="0"/>
              </a:rPr>
              <a:t> del programa fundamental de los zapatistas.</a:t>
            </a:r>
          </a:p>
          <a:p>
            <a:pPr indent="184050" algn="just">
              <a:spcAft>
                <a:spcPts val="614"/>
              </a:spcAft>
            </a:pPr>
            <a:endParaRPr lang="es-MX" sz="1400">
              <a:latin typeface="Times New Roman" pitchFamily="18" charset="0"/>
              <a:cs typeface="Times New Roman" pitchFamily="18" charset="0"/>
            </a:endParaRPr>
          </a:p>
          <a:p>
            <a:pPr marL="553518" algn="just">
              <a:spcAft>
                <a:spcPts val="614"/>
              </a:spcAft>
            </a:pPr>
            <a:r>
              <a:rPr lang="es-MX" sz="1400">
                <a:latin typeface="Times New Roman" pitchFamily="18" charset="0"/>
                <a:cs typeface="Times New Roman" pitchFamily="18" charset="0"/>
              </a:rPr>
              <a:t>Una vez triunfante la revolución que llevamos a la vía de la realidad, una Junta de los principales jefes revolucionarios de los diferentes Estados, nombrará o designará un presidente interino de la República, que convocará a elecciones para la organización de los poderes federales. </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El Plan de Ayala propuso, en 1911, una forma federalista para instaurar </a:t>
            </a:r>
            <a:r>
              <a:rPr lang="es-MX" sz="1400" b="1">
                <a:latin typeface="Times New Roman" pitchFamily="18" charset="0"/>
                <a:cs typeface="Times New Roman" pitchFamily="18" charset="0"/>
              </a:rPr>
              <a:t>el gobierno provisional revolucionario</a:t>
            </a:r>
            <a:r>
              <a:rPr lang="es-MX" sz="1400">
                <a:latin typeface="Times New Roman" pitchFamily="18" charset="0"/>
                <a:cs typeface="Times New Roman" pitchFamily="18" charset="0"/>
              </a:rPr>
              <a:t>.</a:t>
            </a:r>
          </a:p>
          <a:p>
            <a:pPr indent="184050" algn="just">
              <a:spcAft>
                <a:spcPts val="614"/>
              </a:spcAft>
            </a:pPr>
            <a:r>
              <a:rPr lang="es-MX" sz="1400">
                <a:latin typeface="Times New Roman" pitchFamily="18" charset="0"/>
                <a:cs typeface="Times New Roman" pitchFamily="18" charset="0"/>
              </a:rPr>
              <a:t>En cambio, el Plan de Guadalupe proclamado por Venustiano Carranza estableció que él, como Primer Jefe, sería presidente de la república automáticamente, a su entrada en la ciudad de México.</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Tal diferencia, más allá del personalismo de Carranza, fue muy importante, pues la Convención de Aguascalientes aprobó aquel </a:t>
            </a:r>
            <a:r>
              <a:rPr lang="es-MX" sz="1400" b="1">
                <a:latin typeface="Times New Roman" pitchFamily="18" charset="0"/>
                <a:cs typeface="Times New Roman" pitchFamily="18" charset="0"/>
              </a:rPr>
              <a:t>artículo 12</a:t>
            </a:r>
            <a:r>
              <a:rPr lang="es-MX" sz="1400">
                <a:latin typeface="Times New Roman" pitchFamily="18" charset="0"/>
                <a:cs typeface="Times New Roman" pitchFamily="18" charset="0"/>
              </a:rPr>
              <a:t> del Plan de Ayala. Inmediatamente después, Carranza desconoció a la Convención y comenzó una nueva guerra, más sangrienta que las anteriores.</a:t>
            </a: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17</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88191" algn="r">
              <a:spcAft>
                <a:spcPts val="628"/>
              </a:spcAft>
            </a:pPr>
            <a:r>
              <a:rPr lang="es-MX" sz="1400">
                <a:latin typeface="Times New Roman" pitchFamily="18" charset="0"/>
                <a:cs typeface="Times New Roman" pitchFamily="18" charset="0"/>
              </a:rPr>
              <a:t>Campamento Revolucionario en San Salvador Cuauhtenco,</a:t>
            </a:r>
          </a:p>
          <a:p>
            <a:pPr indent="188191" algn="r">
              <a:spcAft>
                <a:spcPts val="628"/>
              </a:spcAft>
            </a:pPr>
            <a:r>
              <a:rPr lang="es-MX" sz="1400">
                <a:latin typeface="Times New Roman" pitchFamily="18" charset="0"/>
                <a:cs typeface="Times New Roman" pitchFamily="18" charset="0"/>
              </a:rPr>
              <a:t>Distrito Federal, 20 de septiembre de 1915. </a:t>
            </a:r>
          </a:p>
          <a:p>
            <a:pPr indent="188191" algn="just">
              <a:spcAft>
                <a:spcPts val="628"/>
              </a:spcAft>
            </a:pPr>
            <a:endParaRPr lang="es-MX" sz="1400">
              <a:latin typeface="Times New Roman" pitchFamily="18" charset="0"/>
              <a:cs typeface="Times New Roman" pitchFamily="18" charset="0"/>
            </a:endParaRPr>
          </a:p>
          <a:p>
            <a:pPr indent="188191" algn="just">
              <a:spcAft>
                <a:spcPts val="628"/>
              </a:spcAft>
            </a:pPr>
            <a:r>
              <a:rPr lang="es-MX" sz="1400">
                <a:latin typeface="Times New Roman" pitchFamily="18" charset="0"/>
                <a:cs typeface="Times New Roman" pitchFamily="18" charset="0"/>
              </a:rPr>
              <a:t>El teniente coronel zapatista Miguel Pérez escribió que en la zona chinampera del Distrito Federal había mucha tropa carrancista y que </a:t>
            </a:r>
            <a:r>
              <a:rPr lang="es-MX" sz="1400" b="1">
                <a:latin typeface="Times New Roman" pitchFamily="18" charset="0"/>
                <a:cs typeface="Times New Roman" pitchFamily="18" charset="0"/>
              </a:rPr>
              <a:t>estaban destruyendo a gran prisa toda clase de cereales sembrados</a:t>
            </a:r>
            <a:r>
              <a:rPr lang="es-MX" sz="1400">
                <a:latin typeface="Times New Roman" pitchFamily="18" charset="0"/>
                <a:cs typeface="Times New Roman" pitchFamily="18" charset="0"/>
              </a:rPr>
              <a:t>; además del </a:t>
            </a:r>
            <a:r>
              <a:rPr lang="es-MX" sz="1400" b="1">
                <a:latin typeface="Times New Roman" pitchFamily="18" charset="0"/>
                <a:cs typeface="Times New Roman" pitchFamily="18" charset="0"/>
              </a:rPr>
              <a:t>incendio de hogares y robos que has cometido</a:t>
            </a:r>
            <a:r>
              <a:rPr lang="es-MX" sz="1400">
                <a:latin typeface="Times New Roman" pitchFamily="18" charset="0"/>
                <a:cs typeface="Times New Roman" pitchFamily="18" charset="0"/>
              </a:rPr>
              <a:t>. Añadió que con ese proceder se dejaba “vislumbrar un periodo de miseria y hambre para nuestros pueblos”.</a:t>
            </a:r>
          </a:p>
          <a:p>
            <a:pPr indent="188191" algn="just">
              <a:spcAft>
                <a:spcPts val="628"/>
              </a:spcAft>
            </a:pPr>
            <a:endParaRPr lang="es-MX" sz="1400">
              <a:latin typeface="Times New Roman" pitchFamily="18" charset="0"/>
              <a:cs typeface="Times New Roman" pitchFamily="18" charset="0"/>
            </a:endParaRPr>
          </a:p>
          <a:p>
            <a:pPr indent="188191" algn="just">
              <a:spcAft>
                <a:spcPts val="628"/>
              </a:spcAft>
            </a:pPr>
            <a:r>
              <a:rPr lang="es-MX" sz="1400">
                <a:latin typeface="Times New Roman" pitchFamily="18" charset="0"/>
                <a:cs typeface="Times New Roman" pitchFamily="18" charset="0"/>
              </a:rPr>
              <a:t>Aquel mes de septiembre de 1915, el jefe de las operaciones militares contra el zapatismo —Pablo González— anunció cuáles serían los principales elementos de su campaña sobre el Estado de Morelos. Dijo a la prensa que el objetivo era </a:t>
            </a:r>
            <a:r>
              <a:rPr lang="es-MX" sz="1400" b="1">
                <a:latin typeface="Times New Roman" pitchFamily="18" charset="0"/>
                <a:cs typeface="Times New Roman" pitchFamily="18" charset="0"/>
              </a:rPr>
              <a:t>exterminar</a:t>
            </a:r>
            <a:r>
              <a:rPr lang="es-MX" sz="1400">
                <a:latin typeface="Times New Roman" pitchFamily="18" charset="0"/>
                <a:cs typeface="Times New Roman" pitchFamily="18" charset="0"/>
              </a:rPr>
              <a:t> a los zapatistas y que los principales medios serían: </a:t>
            </a:r>
            <a:r>
              <a:rPr lang="es-MX" sz="1400" b="1">
                <a:latin typeface="Times New Roman" pitchFamily="18" charset="0"/>
                <a:cs typeface="Times New Roman" pitchFamily="18" charset="0"/>
              </a:rPr>
              <a:t>privarlos de víveres</a:t>
            </a:r>
            <a:r>
              <a:rPr lang="es-MX" sz="1400">
                <a:latin typeface="Times New Roman" pitchFamily="18" charset="0"/>
                <a:cs typeface="Times New Roman" pitchFamily="18" charset="0"/>
              </a:rPr>
              <a:t>, reducirlos a pequeñas partidas y matarlos como a “fieras dañinas”.</a:t>
            </a:r>
          </a:p>
          <a:p>
            <a:pPr indent="188191" algn="just">
              <a:spcAft>
                <a:spcPts val="628"/>
              </a:spcAft>
            </a:pPr>
            <a:endParaRPr lang="es-MX" sz="1400">
              <a:latin typeface="Times New Roman" pitchFamily="18" charset="0"/>
              <a:cs typeface="Times New Roman" pitchFamily="18" charset="0"/>
            </a:endParaRPr>
          </a:p>
          <a:p>
            <a:pPr indent="188191" algn="just">
              <a:spcAft>
                <a:spcPts val="628"/>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18</a:t>
            </a:fld>
            <a:endParaRPr lang="es-MX"/>
          </a:p>
        </p:txBody>
      </p:sp>
    </p:spTree>
    <p:extLst>
      <p:ext uri="{BB962C8B-B14F-4D97-AF65-F5344CB8AC3E}">
        <p14:creationId xmlns:p14="http://schemas.microsoft.com/office/powerpoint/2010/main" val="2658754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88191" algn="just">
              <a:spcAft>
                <a:spcPts val="628"/>
              </a:spcAft>
            </a:pPr>
            <a:r>
              <a:rPr lang="es-MX" sz="1400">
                <a:latin typeface="Times New Roman" pitchFamily="18" charset="0"/>
                <a:cs typeface="Times New Roman" pitchFamily="18" charset="0"/>
              </a:rPr>
              <a:t>Inmediatamente, el ejército de Carranza inició las operaciones militares en el Distrito Federal, Estado de México, Puebla y Guerrero, para cercar a los zapatistas de Morelos.</a:t>
            </a:r>
          </a:p>
          <a:p>
            <a:pPr indent="188191" algn="just">
              <a:spcAft>
                <a:spcPts val="628"/>
              </a:spcAft>
            </a:pPr>
            <a:r>
              <a:rPr lang="es-MX" sz="1400">
                <a:latin typeface="Times New Roman" pitchFamily="18" charset="0"/>
                <a:cs typeface="Times New Roman" pitchFamily="18" charset="0"/>
              </a:rPr>
              <a:t>El Subsecretario de Guerra y Marina anunció que el ejército carrancista ya disponía de una escuadrilla de aeroplanos para aniquilar a “las chusmas surianas, ese grupo de aborígenes mal aconsejados pero que, por sus hazañas salvajes, constituyen una vergüenza”. Este racista, Ignacio Pesqueira, terrateniente de Sonora y diputado constituyente en Querétaro; también, gobernador carrancista de Sinaloa, añadió que, sobre los más inaccesibles puntos de la sierra, “desde los aeroplanos descenderán bombas y granadas de mano que sembrarán la muerte y la desolación entre las chusmas rebeldes”. </a:t>
            </a:r>
          </a:p>
          <a:p>
            <a:pPr indent="188191" algn="just">
              <a:spcAft>
                <a:spcPts val="628"/>
              </a:spcAft>
            </a:pPr>
            <a:r>
              <a:rPr lang="es-MX" sz="1400">
                <a:latin typeface="Times New Roman" pitchFamily="18" charset="0"/>
                <a:cs typeface="Times New Roman" pitchFamily="18" charset="0"/>
              </a:rPr>
              <a:t>Así, pues, si los zapatistas sembraban maíz, los carrancistas sembrarían la muerte.</a:t>
            </a:r>
          </a:p>
          <a:p>
            <a:pPr indent="188191" algn="just">
              <a:spcAft>
                <a:spcPts val="628"/>
              </a:spcAft>
            </a:pPr>
            <a:endParaRPr lang="es-MX" sz="1400">
              <a:latin typeface="Times New Roman" pitchFamily="18" charset="0"/>
              <a:cs typeface="Times New Roman" pitchFamily="18" charset="0"/>
            </a:endParaRPr>
          </a:p>
          <a:p>
            <a:pPr indent="188191" algn="just">
              <a:spcAft>
                <a:spcPts val="628"/>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19</a:t>
            </a:fld>
            <a:endParaRPr lang="es-MX"/>
          </a:p>
        </p:txBody>
      </p:sp>
    </p:spTree>
    <p:extLst>
      <p:ext uri="{BB962C8B-B14F-4D97-AF65-F5344CB8AC3E}">
        <p14:creationId xmlns:p14="http://schemas.microsoft.com/office/powerpoint/2010/main" val="266005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ctr">
              <a:spcAft>
                <a:spcPts val="614"/>
              </a:spcAft>
            </a:pPr>
            <a:r>
              <a:rPr lang="es-MX" sz="1400" b="1">
                <a:latin typeface="Times New Roman" pitchFamily="18" charset="0"/>
                <a:cs typeface="Times New Roman" pitchFamily="18" charset="0"/>
              </a:rPr>
              <a:t>I. El Plan de Ayala</a:t>
            </a:r>
          </a:p>
          <a:p>
            <a:pPr marL="738565" algn="just">
              <a:spcAft>
                <a:spcPts val="614"/>
              </a:spcAft>
            </a:pPr>
            <a:r>
              <a:rPr lang="es-MX" sz="1400">
                <a:latin typeface="Times New Roman" pitchFamily="18" charset="0"/>
                <a:cs typeface="Times New Roman" pitchFamily="18" charset="0"/>
              </a:rPr>
              <a:t>Plan Libertador… para acabar con la tiranía que nos oprime y redimir a la Patria de las dictaduras que nos imponen…</a:t>
            </a:r>
          </a:p>
          <a:p>
            <a:pPr marL="738565" algn="just">
              <a:spcAft>
                <a:spcPts val="614"/>
              </a:spcAft>
            </a:pPr>
            <a:endParaRPr lang="es-MX" sz="1400">
              <a:latin typeface="Times New Roman" pitchFamily="18" charset="0"/>
              <a:cs typeface="Times New Roman" pitchFamily="18" charset="0"/>
            </a:endParaRPr>
          </a:p>
          <a:p>
            <a:pPr marL="738565" algn="just">
              <a:spcAft>
                <a:spcPts val="614"/>
              </a:spcAft>
            </a:pPr>
            <a:r>
              <a:rPr lang="es-MX" sz="1400">
                <a:latin typeface="Times New Roman" pitchFamily="18" charset="0"/>
                <a:cs typeface="Times New Roman" pitchFamily="18" charset="0"/>
              </a:rPr>
              <a:t>Mexicanos: considerad que la astucia y mala fe de un hombre está derramando sangre de una manera escandalosa; su sistema de gobierno está aherrojando a la patria y hollando con la fuerza bruta de las bayonetas nuestras instituciones…</a:t>
            </a:r>
          </a:p>
          <a:p>
            <a:pPr marL="738565" indent="183424" algn="just">
              <a:spcAft>
                <a:spcPts val="614"/>
              </a:spcAft>
            </a:pPr>
            <a:r>
              <a:rPr lang="es-MX" sz="1400">
                <a:latin typeface="Times New Roman" pitchFamily="18" charset="0"/>
                <a:cs typeface="Times New Roman" pitchFamily="18" charset="0"/>
              </a:rPr>
              <a:t>Pueblo mexicano, apoyad con las armas en la mano este plan y haréis la prosperidad y bienestar de la patria.</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La Junta Revolucionaria del Estado de Morelos que proclamó el Plan de Ayala, en noviembre de 1911, llamó a todo el pueblo de México a luchar con ese fin. No convocó solamente a los campesinos ni sólo a los habitantes del sur de la república. Apeló a la conciencia de los mexicanos y, por esto, aquella voz insurrecta resuena hasta nuestros días.</a:t>
            </a: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2</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88191" algn="just">
              <a:spcAft>
                <a:spcPts val="628"/>
              </a:spcAft>
            </a:pPr>
            <a:r>
              <a:rPr lang="es-MX" sz="1400">
                <a:latin typeface="Times New Roman" pitchFamily="18" charset="0"/>
                <a:cs typeface="Times New Roman" pitchFamily="18" charset="0"/>
              </a:rPr>
              <a:t>En la guerra carrancista de exterminio contra la revolución campesina de México, los llamados “constitucionalistas” suspendieron las Garantías Constitucionales. Atacaron al Ejército Libertador y a la población civil; incendiaron poblados; destruyeron las siembras; fusilaron a los prisioneros y secuestraron centenares de familias.</a:t>
            </a:r>
          </a:p>
          <a:p>
            <a:pPr indent="188191" algn="just">
              <a:spcAft>
                <a:spcPts val="628"/>
              </a:spcAft>
            </a:pPr>
            <a:r>
              <a:rPr lang="es-MX" sz="1400">
                <a:latin typeface="Times New Roman" pitchFamily="18" charset="0"/>
                <a:cs typeface="Times New Roman" pitchFamily="18" charset="0"/>
              </a:rPr>
              <a:t>El coronel carrancista Rafael Huanaco informó que, después de un combate en Santa Ana Tlacotenco y en La Quinta, se retiró rumbo a Tulyehualco y que se llevó a “todas las familias pacíficas en número de 300, entre hombres, mujeres y niños” y que las familias quedaron presas en el cuartel de Tulyehualco. Los prisioneros, añadió, fueron ejecutados por orden expresa del general Dionisio Carreón.</a:t>
            </a:r>
          </a:p>
          <a:p>
            <a:pPr indent="188191" algn="just">
              <a:spcAft>
                <a:spcPts val="628"/>
              </a:spcAft>
            </a:pPr>
            <a:r>
              <a:rPr lang="es-MX" sz="1400">
                <a:latin typeface="Times New Roman" pitchFamily="18" charset="0"/>
                <a:cs typeface="Times New Roman" pitchFamily="18" charset="0"/>
              </a:rPr>
              <a:t>Los secuestros masivos fueron una constante carrancista, en su estrategia militar para exterminar a la revolución campesina. Muchas familias desaparecieron, otras fueron enviadas a los cuarteles del carrancismo en el Estado de Hidalgo.</a:t>
            </a:r>
          </a:p>
          <a:p>
            <a:pPr indent="188191" algn="just">
              <a:spcAft>
                <a:spcPts val="628"/>
              </a:spcAft>
            </a:pPr>
            <a:r>
              <a:rPr lang="es-MX" sz="1400">
                <a:latin typeface="Times New Roman" pitchFamily="18" charset="0"/>
                <a:cs typeface="Times New Roman" pitchFamily="18" charset="0"/>
              </a:rPr>
              <a:t>Otro racista, designado por Carranza como gobernador de Sonora, el general Benjamín Hill, en ese tiempo era Comandante Militar de la ciudad de México. En mayo de 1916, declaró a la prensa que 1,000 prisioneros zapatistas y todos los que fueran capturados en el futuro serían deportados a la península de Yucatán, en donde trabajarían para las haciendas, bajo vigilancia militar.</a:t>
            </a:r>
          </a:p>
          <a:p>
            <a:pPr indent="188191" algn="just">
              <a:spcAft>
                <a:spcPts val="628"/>
              </a:spcAft>
            </a:pPr>
            <a:endParaRPr lang="es-MX" sz="1400">
              <a:latin typeface="Times New Roman" pitchFamily="18" charset="0"/>
              <a:cs typeface="Times New Roman" pitchFamily="18" charset="0"/>
            </a:endParaRPr>
          </a:p>
          <a:p>
            <a:pPr indent="188191" algn="just">
              <a:spcAft>
                <a:spcPts val="628"/>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20</a:t>
            </a:fld>
            <a:endParaRPr lang="es-MX"/>
          </a:p>
        </p:txBody>
      </p:sp>
    </p:spTree>
    <p:extLst>
      <p:ext uri="{BB962C8B-B14F-4D97-AF65-F5344CB8AC3E}">
        <p14:creationId xmlns:p14="http://schemas.microsoft.com/office/powerpoint/2010/main" val="2286950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88191" algn="just">
              <a:spcAft>
                <a:spcPts val="628"/>
              </a:spcAft>
            </a:pPr>
            <a:r>
              <a:rPr lang="es-MX" sz="1400">
                <a:latin typeface="Times New Roman" pitchFamily="18" charset="0"/>
                <a:cs typeface="Times New Roman" pitchFamily="18" charset="0"/>
              </a:rPr>
              <a:t>Además, según el diario carrancista llamado </a:t>
            </a:r>
            <a:r>
              <a:rPr lang="es-MX" sz="1400" i="1">
                <a:latin typeface="Times New Roman" pitchFamily="18" charset="0"/>
                <a:cs typeface="Times New Roman" pitchFamily="18" charset="0"/>
              </a:rPr>
              <a:t>El Demócrata</a:t>
            </a:r>
            <a:r>
              <a:rPr lang="es-MX" sz="1400">
                <a:latin typeface="Times New Roman" pitchFamily="18" charset="0"/>
                <a:cs typeface="Times New Roman" pitchFamily="18" charset="0"/>
              </a:rPr>
              <a:t>, en la Maestranza Nacional, se fabricaban </a:t>
            </a:r>
            <a:r>
              <a:rPr lang="es-MX" sz="1400" b="1">
                <a:latin typeface="Times New Roman" pitchFamily="18" charset="0"/>
                <a:cs typeface="Times New Roman" pitchFamily="18" charset="0"/>
              </a:rPr>
              <a:t>espoletas para granadas de gas asfixiante</a:t>
            </a:r>
            <a:r>
              <a:rPr lang="es-MX" sz="1400">
                <a:latin typeface="Times New Roman" pitchFamily="18" charset="0"/>
                <a:cs typeface="Times New Roman" pitchFamily="18" charset="0"/>
              </a:rPr>
              <a:t>, ordenadas por Pablo González, con maquinaria que el coronel Alfredo Breceda trajo de Estados Unidos.</a:t>
            </a:r>
          </a:p>
          <a:p>
            <a:pPr indent="188191" algn="just">
              <a:spcAft>
                <a:spcPts val="628"/>
              </a:spcAft>
            </a:pPr>
            <a:r>
              <a:rPr lang="es-MX" sz="1400">
                <a:latin typeface="Times New Roman" pitchFamily="18" charset="0"/>
                <a:cs typeface="Times New Roman" pitchFamily="18" charset="0"/>
              </a:rPr>
              <a:t>En aquel año, las granadas asfixiantes se preparaban con fosgeno, un gas letal, incoloro y con olor agradable, como heno recién cortado o como maíz verde. Los síntomas de asfixia no son inmediatos, aparecen en el transcurso de un día y solamente por medio de una radiografía de pecho se puede saber de manera rápida si una persona fue expuesta al fosgeno. Precisamente, las granadas de fosgeno son las que necesitan </a:t>
            </a:r>
            <a:r>
              <a:rPr lang="es-MX" sz="1400" b="1">
                <a:latin typeface="Times New Roman" pitchFamily="18" charset="0"/>
                <a:cs typeface="Times New Roman" pitchFamily="18" charset="0"/>
              </a:rPr>
              <a:t>espoletas especiales</a:t>
            </a:r>
            <a:r>
              <a:rPr lang="es-MX" sz="1400">
                <a:latin typeface="Times New Roman" pitchFamily="18" charset="0"/>
                <a:cs typeface="Times New Roman" pitchFamily="18" charset="0"/>
              </a:rPr>
              <a:t>.</a:t>
            </a:r>
          </a:p>
          <a:p>
            <a:pPr indent="188191" algn="just">
              <a:spcAft>
                <a:spcPts val="628"/>
              </a:spcAft>
            </a:pPr>
            <a:r>
              <a:rPr lang="es-MX" sz="1400">
                <a:latin typeface="Times New Roman" pitchFamily="18" charset="0"/>
                <a:cs typeface="Times New Roman" pitchFamily="18" charset="0"/>
              </a:rPr>
              <a:t>La prensa oficial informará que el gobierno de Carranza estableció una fábrica de sustancias químicas en la ciudad de México, “para proveer a las fuerzas constitucionalistas en campaña”. Pablo González visitó la fábrica, en las instalaciones militares de Popotla, y se mostró muy complacido.</a:t>
            </a:r>
          </a:p>
          <a:p>
            <a:pPr indent="188191" algn="just">
              <a:spcAft>
                <a:spcPts val="628"/>
              </a:spcAft>
            </a:pPr>
            <a:r>
              <a:rPr lang="es-MX" sz="1400">
                <a:latin typeface="Times New Roman" pitchFamily="18" charset="0"/>
                <a:cs typeface="Times New Roman" pitchFamily="18" charset="0"/>
              </a:rPr>
              <a:t>La producción de las granadas de gas asfixiante, ordenada por Pablo González para la guerra de exterminio —con apoyo de Carranza y de Estados Unidos— es constitutiva de crimen de guerra; violó la Declaración de La Haya de 1899, que expresamente prohibió el uso de gases asfixiantes.</a:t>
            </a:r>
          </a:p>
          <a:p>
            <a:pPr indent="188191" algn="just">
              <a:spcAft>
                <a:spcPts val="628"/>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21</a:t>
            </a:fld>
            <a:endParaRPr lang="es-MX"/>
          </a:p>
        </p:txBody>
      </p:sp>
    </p:spTree>
    <p:extLst>
      <p:ext uri="{BB962C8B-B14F-4D97-AF65-F5344CB8AC3E}">
        <p14:creationId xmlns:p14="http://schemas.microsoft.com/office/powerpoint/2010/main" val="314148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88191" algn="just">
              <a:spcAft>
                <a:spcPts val="628"/>
              </a:spcAft>
            </a:pPr>
            <a:r>
              <a:rPr lang="es-MX" sz="1400">
                <a:latin typeface="Times New Roman" pitchFamily="18" charset="0"/>
                <a:cs typeface="Times New Roman" pitchFamily="18" charset="0"/>
              </a:rPr>
              <a:t>A finales de 1915, los mineros de El Oro declararon una huelga general para conseguir aumento de salarios, jornada de 8 horas y que los trabajadores que sólo laboraban tres días a la semana pudieran hacerlo seis días. Y, aunque el paro laboral sólo fue por dos días, esto será suficiente para que el general Pablo González hiciera una proclama en contra de “la tiranía proletaria”.</a:t>
            </a:r>
          </a:p>
          <a:p>
            <a:pPr indent="188191" algn="just">
              <a:spcAft>
                <a:spcPts val="628"/>
              </a:spcAft>
            </a:pPr>
            <a:r>
              <a:rPr lang="es-MX" sz="1400">
                <a:latin typeface="Times New Roman" pitchFamily="18" charset="0"/>
                <a:cs typeface="Times New Roman" pitchFamily="18" charset="0"/>
              </a:rPr>
              <a:t>Advirtió que, si los obreros se extralimitan y obran con violencia, en cualquier forma, contra las personas o intereses capitalistas, sus fuerzas militares intervendrían para dar “garantías a los ofendidos y exigir responsabilidades a los culpables”.  </a:t>
            </a:r>
          </a:p>
          <a:p>
            <a:pPr indent="188191" algn="just">
              <a:spcAft>
                <a:spcPts val="628"/>
              </a:spcAft>
            </a:pPr>
            <a:r>
              <a:rPr lang="es-MX" sz="1400">
                <a:latin typeface="Times New Roman" pitchFamily="18" charset="0"/>
                <a:cs typeface="Times New Roman" pitchFamily="18" charset="0"/>
              </a:rPr>
              <a:t>Después, por bando solemne, Venustiano Carranza decretará la </a:t>
            </a:r>
            <a:r>
              <a:rPr lang="es-MX" sz="1400" b="1">
                <a:latin typeface="Times New Roman" pitchFamily="18" charset="0"/>
                <a:cs typeface="Times New Roman" pitchFamily="18" charset="0"/>
              </a:rPr>
              <a:t>pena de muerte</a:t>
            </a:r>
            <a:r>
              <a:rPr lang="es-MX" sz="1400">
                <a:latin typeface="Times New Roman" pitchFamily="18" charset="0"/>
                <a:cs typeface="Times New Roman" pitchFamily="18" charset="0"/>
              </a:rPr>
              <a:t> contra todos los individuos que inciten a la suspensión del trabajo en fábricas o empresas.</a:t>
            </a:r>
          </a:p>
          <a:p>
            <a:pPr indent="188191" algn="just">
              <a:spcAft>
                <a:spcPts val="628"/>
              </a:spcAft>
            </a:pPr>
            <a:r>
              <a:rPr lang="es-MX" sz="1400">
                <a:latin typeface="Times New Roman" pitchFamily="18" charset="0"/>
                <a:cs typeface="Times New Roman" pitchFamily="18" charset="0"/>
              </a:rPr>
              <a:t>Como argucia legal, Carranza utilizó sin pudor alguno un decreto de la dictadura de Victoriano Huerta.</a:t>
            </a: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22</a:t>
            </a:fld>
            <a:endParaRPr lang="es-MX"/>
          </a:p>
        </p:txBody>
      </p:sp>
    </p:spTree>
    <p:extLst>
      <p:ext uri="{BB962C8B-B14F-4D97-AF65-F5344CB8AC3E}">
        <p14:creationId xmlns:p14="http://schemas.microsoft.com/office/powerpoint/2010/main" val="65990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88191" algn="just">
              <a:spcAft>
                <a:spcPts val="628"/>
              </a:spcAft>
            </a:pPr>
            <a:r>
              <a:rPr lang="es-MX" sz="1400">
                <a:latin typeface="Times New Roman" pitchFamily="18" charset="0"/>
                <a:cs typeface="Times New Roman" pitchFamily="18" charset="0"/>
              </a:rPr>
              <a:t>Al inicio de la primera invasión carrancista a Morelos, y también al inicio de la invasión yanqui en Chihuahua, Emiliano Zapata lanzó un manifiesto en que señaló quién era Carranza. El documento dice, textualmente:</a:t>
            </a:r>
          </a:p>
          <a:p>
            <a:pPr indent="188191" algn="just">
              <a:spcAft>
                <a:spcPts val="628"/>
              </a:spcAft>
            </a:pPr>
            <a:endParaRPr lang="es-MX" sz="1400">
              <a:latin typeface="Times New Roman" pitchFamily="18" charset="0"/>
              <a:cs typeface="Times New Roman" pitchFamily="18" charset="0"/>
            </a:endParaRPr>
          </a:p>
          <a:p>
            <a:pPr marL="565972" algn="just">
              <a:spcAft>
                <a:spcPts val="628"/>
              </a:spcAft>
            </a:pPr>
            <a:r>
              <a:rPr lang="es-MX" sz="1400">
                <a:latin typeface="Times New Roman" pitchFamily="18" charset="0"/>
                <a:cs typeface="Times New Roman" pitchFamily="18" charset="0"/>
              </a:rPr>
              <a:t>Venustiano Carranza empezó siendo un servidor incondicional de Porfirio Díaz; fue senador, esto es, vulgar cumplimentador de consignas durante más de diez años, sin que en todo ese tiempo levantara jamás su voz para una protesta ni pensara enfrentarse una vez siquiera con la dictadura. Hizo, sí, magníficos negocios; acrecentó su fortuna y aprovechó su influencia para aumentar sus propiedades en Coahuila, en donde ha poseído y posee grandes extensiones de tierras…</a:t>
            </a:r>
          </a:p>
          <a:p>
            <a:pPr marL="565972" indent="187551" algn="just">
              <a:spcAft>
                <a:spcPts val="628"/>
              </a:spcAft>
            </a:pPr>
            <a:r>
              <a:rPr lang="es-MX" sz="1400">
                <a:latin typeface="Times New Roman" pitchFamily="18" charset="0"/>
                <a:cs typeface="Times New Roman" pitchFamily="18" charset="0"/>
              </a:rPr>
              <a:t>Hacendado, senador porfirista, negociante sin escrúpulos, político intrigante y convenenciero; gobernante identificado con los intereses de los ricos, sus iguales y sus amigos… Tal es, en síntesis, la poca edificante historia del personaje que los bribones y los imbéciles se empeñan en ensalzar como el más grande revolucionario de México…</a:t>
            </a:r>
          </a:p>
          <a:p>
            <a:pPr marL="565972" indent="187551" algn="just">
              <a:spcAft>
                <a:spcPts val="628"/>
              </a:spcAft>
            </a:pPr>
            <a:r>
              <a:rPr lang="es-MX" sz="1400">
                <a:latin typeface="Times New Roman" pitchFamily="18" charset="0"/>
                <a:cs typeface="Times New Roman" pitchFamily="18" charset="0"/>
              </a:rPr>
              <a:t>Más impúdico que Huerta, más desvergonzado que Santa Anna, cien veces más infame que Porfirio Díaz, ha solicitado él mismo la intervención extranjera; ha ido a pedir de rodillas al gobierno norteamericano que lo ayude en su lucha contra Francisco Villa…</a:t>
            </a:r>
          </a:p>
          <a:p>
            <a:pPr indent="188191" algn="r">
              <a:spcAft>
                <a:spcPts val="628"/>
              </a:spcAft>
            </a:pPr>
            <a:r>
              <a:rPr lang="es-MX" sz="1400">
                <a:latin typeface="Times New Roman" pitchFamily="18" charset="0"/>
                <a:cs typeface="Times New Roman" pitchFamily="18" charset="0"/>
              </a:rPr>
              <a:t>El general en jefe, Emiliano Zapata</a:t>
            </a:r>
          </a:p>
          <a:p>
            <a:pPr indent="188191" algn="r">
              <a:spcAft>
                <a:spcPts val="628"/>
              </a:spcAft>
            </a:pPr>
            <a:r>
              <a:rPr lang="es-MX" sz="1400">
                <a:latin typeface="Times New Roman" pitchFamily="18" charset="0"/>
                <a:cs typeface="Times New Roman" pitchFamily="18" charset="0"/>
              </a:rPr>
              <a:t>Cuartel General en Tlaltizapán, 29 de mayo de 1916.</a:t>
            </a:r>
          </a:p>
          <a:p>
            <a:pPr indent="188191" algn="just">
              <a:spcAft>
                <a:spcPts val="628"/>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23</a:t>
            </a:fld>
            <a:endParaRPr lang="es-MX"/>
          </a:p>
        </p:txBody>
      </p:sp>
    </p:spTree>
    <p:extLst>
      <p:ext uri="{BB962C8B-B14F-4D97-AF65-F5344CB8AC3E}">
        <p14:creationId xmlns:p14="http://schemas.microsoft.com/office/powerpoint/2010/main" val="4209907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indent="177582" algn="just"/>
            <a:r>
              <a:rPr lang="es-MX" sz="1400">
                <a:latin typeface="Times New Roman" panose="02020603050405020304" pitchFamily="18" charset="0"/>
                <a:cs typeface="Times New Roman" panose="02020603050405020304" pitchFamily="18" charset="0"/>
              </a:rPr>
              <a:t>Asimismo, en 1916, el ejército carrancista llevó a cabo una guerra genocida contra la revolución campesina, a la que consideró por decreto “como simples hordas vandálicas, sin más bandera que el asesinato, la destrucción y el pillaje… con criminal espíritu… [y] actos de inaudita barbarie”.</a:t>
            </a:r>
          </a:p>
          <a:p>
            <a:pPr indent="177582" algn="just"/>
            <a:endParaRPr lang="es-MX" sz="1400">
              <a:latin typeface="Times New Roman" panose="02020603050405020304" pitchFamily="18" charset="0"/>
              <a:cs typeface="Times New Roman" panose="02020603050405020304" pitchFamily="18" charset="0"/>
            </a:endParaRPr>
          </a:p>
          <a:p>
            <a:pPr indent="177582" algn="just"/>
            <a:r>
              <a:rPr lang="es-MX" sz="1400">
                <a:latin typeface="Times New Roman" panose="02020603050405020304" pitchFamily="18" charset="0"/>
                <a:cs typeface="Times New Roman" panose="02020603050405020304" pitchFamily="18" charset="0"/>
              </a:rPr>
              <a:t>Bajo esas consideraciones, el ejército carrancista decretó en Morelos, Guerrero, Puebla, Estado de México, Tlaxcala y distritos del Estado de Hidalgo:</a:t>
            </a:r>
          </a:p>
          <a:p>
            <a:pPr indent="177582" algn="just"/>
            <a:endParaRPr lang="es-MX" sz="1400">
              <a:latin typeface="Times New Roman" panose="02020603050405020304" pitchFamily="18" charset="0"/>
              <a:cs typeface="Times New Roman" panose="02020603050405020304" pitchFamily="18" charset="0"/>
            </a:endParaRPr>
          </a:p>
          <a:p>
            <a:pPr indent="177582" algn="just"/>
            <a:r>
              <a:rPr lang="es-MX" sz="1400">
                <a:latin typeface="Times New Roman" panose="02020603050405020304" pitchFamily="18" charset="0"/>
                <a:cs typeface="Times New Roman" panose="02020603050405020304" pitchFamily="18" charset="0"/>
              </a:rPr>
              <a:t>Artículo primero.— Serán pasados por las armas… Todo individuo que directa o indirectamente preste sus servicios al zapatismo... Los que transiten por cualesquiera caminos y veredas, sin salvoconducto... Los que fueren encontrados cerca de las vías férreas y no expliquen a satisfacción su presencia... Todos los que, debiendo haberse concentrado… fueren encontrados fuera de los puntos de concentración correspondientes. (…)</a:t>
            </a:r>
          </a:p>
          <a:p>
            <a:pPr indent="177582" algn="just"/>
            <a:endParaRPr lang="es-MX" sz="1400">
              <a:latin typeface="Times New Roman" panose="02020603050405020304" pitchFamily="18" charset="0"/>
              <a:cs typeface="Times New Roman" panose="02020603050405020304" pitchFamily="18" charset="0"/>
            </a:endParaRPr>
          </a:p>
          <a:p>
            <a:pPr indent="186671" algn="just"/>
            <a:r>
              <a:rPr lang="es-MX" sz="1400">
                <a:latin typeface="Times New Roman" panose="02020603050405020304" pitchFamily="18" charset="0"/>
                <a:cs typeface="Times New Roman" panose="02020603050405020304" pitchFamily="18" charset="0"/>
              </a:rPr>
              <a:t>No hay ningún secreto. El carrancismo hizo una guerra genocida, contrarrevolucionaria, a la población civil en el territorio zapatista.</a:t>
            </a:r>
          </a:p>
          <a:p>
            <a:pPr algn="just"/>
            <a:endParaRPr lang="es-MX" sz="1400">
              <a:latin typeface="Times New Roman" panose="02020603050405020304" pitchFamily="18" charset="0"/>
              <a:cs typeface="Times New Roman" panose="02020603050405020304" pitchFamily="18" charset="0"/>
            </a:endParaRPr>
          </a:p>
          <a:p>
            <a:pPr indent="177582" algn="just"/>
            <a:r>
              <a:rPr lang="es-MX" sz="1400">
                <a:latin typeface="Times New Roman" panose="02020603050405020304" pitchFamily="18" charset="0"/>
                <a:cs typeface="Times New Roman" panose="02020603050405020304" pitchFamily="18" charset="0"/>
              </a:rPr>
              <a:t>Simultáneamente a ese decreto de muerte, los diputados del Congreso Constituyente llegaban a Querétaro.</a:t>
            </a: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24</a:t>
            </a:fld>
            <a:endParaRPr lang="es-MX"/>
          </a:p>
        </p:txBody>
      </p:sp>
    </p:spTree>
    <p:extLst>
      <p:ext uri="{BB962C8B-B14F-4D97-AF65-F5344CB8AC3E}">
        <p14:creationId xmlns:p14="http://schemas.microsoft.com/office/powerpoint/2010/main" val="528579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hangingPunct="0"/>
            <a:r>
              <a:rPr lang="es-ES_tradnl" sz="1400">
                <a:latin typeface="Times New Roman" panose="02020603050405020304" pitchFamily="18" charset="0"/>
                <a:cs typeface="Times New Roman" panose="02020603050405020304" pitchFamily="18" charset="0"/>
              </a:rPr>
              <a:t>Los campesinos revolucionarios derrotaron la primera invasión carrancista. En febrero de 1917, las tropas al mando de Pablo González fueron expulsadas de Morelos.</a:t>
            </a:r>
          </a:p>
          <a:p>
            <a:pPr algn="just" hangingPunct="0"/>
            <a:endParaRPr lang="es-ES_tradnl" sz="1400">
              <a:latin typeface="Times New Roman" panose="02020603050405020304" pitchFamily="18" charset="0"/>
              <a:cs typeface="Times New Roman" panose="02020603050405020304" pitchFamily="18" charset="0"/>
            </a:endParaRPr>
          </a:p>
          <a:p>
            <a:pPr indent="186671" algn="just" hangingPunct="0"/>
            <a:r>
              <a:rPr lang="es-ES_tradnl" sz="1400">
                <a:latin typeface="Times New Roman" panose="02020603050405020304" pitchFamily="18" charset="0"/>
                <a:cs typeface="Times New Roman" panose="02020603050405020304" pitchFamily="18" charset="0"/>
              </a:rPr>
              <a:t>Inmediatamente, comenzaron las tareas para reorganizar las fuerzas del pueblo y su Ejército Libertador.</a:t>
            </a:r>
          </a:p>
          <a:p>
            <a:pPr algn="r" hangingPunct="0"/>
            <a:endParaRPr lang="es-ES_tradnl" sz="1400">
              <a:latin typeface="Times New Roman" panose="02020603050405020304" pitchFamily="18" charset="0"/>
              <a:cs typeface="Times New Roman" panose="02020603050405020304" pitchFamily="18" charset="0"/>
            </a:endParaRPr>
          </a:p>
          <a:p>
            <a:pPr indent="186671" algn="just" hangingPunct="0"/>
            <a:r>
              <a:rPr lang="es-ES_tradnl" sz="1400">
                <a:latin typeface="Times New Roman" panose="02020603050405020304" pitchFamily="18" charset="0"/>
                <a:cs typeface="Times New Roman" panose="02020603050405020304" pitchFamily="18" charset="0"/>
              </a:rPr>
              <a:t>Cuartel General en Tlaltizapán. El 17 de marzo de 1917, Emiliano Zapata expidió la Ley General Administrativa para el Estado de Morelos bajo el siguiente principio: “Uno de los grandes anhelos de la revolución es </a:t>
            </a:r>
            <a:r>
              <a:rPr lang="es-ES_tradnl" sz="1400" b="1">
                <a:latin typeface="Times New Roman" panose="02020603050405020304" pitchFamily="18" charset="0"/>
                <a:cs typeface="Times New Roman" panose="02020603050405020304" pitchFamily="18" charset="0"/>
              </a:rPr>
              <a:t>el gobierno del pueblo por el pueblo</a:t>
            </a:r>
            <a:r>
              <a:rPr lang="es-ES_tradnl" sz="1400">
                <a:latin typeface="Times New Roman" panose="02020603050405020304" pitchFamily="18" charset="0"/>
                <a:cs typeface="Times New Roman" panose="02020603050405020304" pitchFamily="18" charset="0"/>
              </a:rPr>
              <a:t>”.</a:t>
            </a:r>
          </a:p>
          <a:p>
            <a:pPr indent="186671" algn="just" hangingPunct="0"/>
            <a:endParaRPr lang="es-ES_tradnl" sz="1400">
              <a:latin typeface="Times New Roman" panose="02020603050405020304" pitchFamily="18" charset="0"/>
              <a:cs typeface="Times New Roman" panose="02020603050405020304" pitchFamily="18" charset="0"/>
            </a:endParaRPr>
          </a:p>
          <a:p>
            <a:pPr indent="186671" algn="just" hangingPunct="0"/>
            <a:r>
              <a:rPr lang="es-MX" sz="1400">
                <a:latin typeface="Times New Roman" panose="02020603050405020304" pitchFamily="18" charset="0"/>
                <a:cs typeface="Times New Roman" panose="02020603050405020304" pitchFamily="18" charset="0"/>
              </a:rPr>
              <a:t>Para la revolución campesina, las decisiones fundamentales de la vida económica, social y política radican en el pueblo, no en los privilegiados ni en los funcionarios públicos.</a:t>
            </a:r>
          </a:p>
          <a:p>
            <a:pPr indent="186671" algn="just" hangingPunct="0"/>
            <a:endParaRPr lang="es-MX" sz="1400">
              <a:latin typeface="Times New Roman" panose="02020603050405020304" pitchFamily="18" charset="0"/>
              <a:cs typeface="Times New Roman" panose="02020603050405020304" pitchFamily="18" charset="0"/>
            </a:endParaRPr>
          </a:p>
          <a:p>
            <a:pPr indent="186671" algn="just" hangingPunct="0"/>
            <a:r>
              <a:rPr lang="es-MX" sz="1400" b="1">
                <a:latin typeface="Times New Roman" panose="02020603050405020304" pitchFamily="18" charset="0"/>
                <a:cs typeface="Times New Roman" panose="02020603050405020304" pitchFamily="18" charset="0"/>
              </a:rPr>
              <a:t>Gobierno del pueblo por el pueblo</a:t>
            </a:r>
            <a:r>
              <a:rPr lang="es-MX" sz="1400">
                <a:latin typeface="Times New Roman" panose="02020603050405020304" pitchFamily="18" charset="0"/>
                <a:cs typeface="Times New Roman" panose="02020603050405020304" pitchFamily="18" charset="0"/>
              </a:rPr>
              <a:t> subvirtió, radicalmente, la pirámide de la estructura de poder existente. </a:t>
            </a:r>
          </a:p>
          <a:p>
            <a:pPr algn="just" hangingPunct="0"/>
            <a:endParaRPr lang="es-MX" sz="1400">
              <a:latin typeface="Times New Roman" panose="02020603050405020304" pitchFamily="18" charset="0"/>
              <a:cs typeface="Times New Roman" panose="02020603050405020304" pitchFamily="18" charset="0"/>
            </a:endParaRPr>
          </a:p>
          <a:p>
            <a:pPr algn="just"/>
            <a:endParaRPr lang="es-MX" sz="1400">
              <a:latin typeface="Times New Roman" panose="02020603050405020304" pitchFamily="18" charset="0"/>
              <a:cs typeface="Times New Roman" panose="02020603050405020304" pitchFamily="18" charset="0"/>
            </a:endParaRPr>
          </a:p>
          <a:p>
            <a:pPr indent="198915" algn="just">
              <a:spcAft>
                <a:spcPts val="663"/>
              </a:spcAft>
            </a:pPr>
            <a:endParaRPr lang="es-MX" sz="1400">
              <a:latin typeface="Times New Roman" panose="02020603050405020304" pitchFamily="18" charset="0"/>
              <a:cs typeface="Times New Roman" panose="02020603050405020304"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25</a:t>
            </a:fld>
            <a:endParaRPr lang="es-MX"/>
          </a:p>
        </p:txBody>
      </p:sp>
    </p:spTree>
    <p:extLst>
      <p:ext uri="{BB962C8B-B14F-4D97-AF65-F5344CB8AC3E}">
        <p14:creationId xmlns:p14="http://schemas.microsoft.com/office/powerpoint/2010/main" val="3286799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a:latin typeface="Times New Roman" panose="02020603050405020304" pitchFamily="18" charset="0"/>
                <a:cs typeface="Times New Roman" panose="02020603050405020304" pitchFamily="18" charset="0"/>
              </a:rPr>
              <a:t>Ley General de Funcionarios y Empleados Públicos, Cuernavaca, Morelos.</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Las legítimas aspiraciones del pueblo no podrán conseguirse mientras en las esferas gubernamentales tengan cabida individuos acostrumbrados a </a:t>
            </a:r>
            <a:r>
              <a:rPr lang="es-MX" sz="1400" b="1">
                <a:latin typeface="Times New Roman" panose="02020603050405020304" pitchFamily="18" charset="0"/>
                <a:cs typeface="Times New Roman" panose="02020603050405020304" pitchFamily="18" charset="0"/>
              </a:rPr>
              <a:t>tiranizar</a:t>
            </a:r>
            <a:r>
              <a:rPr lang="es-MX" sz="1400">
                <a:latin typeface="Times New Roman" panose="02020603050405020304" pitchFamily="18" charset="0"/>
                <a:cs typeface="Times New Roman" panose="02020603050405020304" pitchFamily="18" charset="0"/>
              </a:rPr>
              <a:t> y </a:t>
            </a:r>
            <a:r>
              <a:rPr lang="es-MX" sz="1400" b="1">
                <a:latin typeface="Times New Roman" panose="02020603050405020304" pitchFamily="18" charset="0"/>
                <a:cs typeface="Times New Roman" panose="02020603050405020304" pitchFamily="18" charset="0"/>
              </a:rPr>
              <a:t>explotar</a:t>
            </a:r>
            <a:r>
              <a:rPr lang="es-MX" sz="1400">
                <a:latin typeface="Times New Roman" panose="02020603050405020304" pitchFamily="18" charset="0"/>
                <a:cs typeface="Times New Roman" panose="02020603050405020304" pitchFamily="18" charset="0"/>
              </a:rPr>
              <a:t> a los trabajadores.</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b="1">
                <a:latin typeface="Times New Roman" panose="02020603050405020304" pitchFamily="18" charset="0"/>
                <a:cs typeface="Times New Roman" panose="02020603050405020304" pitchFamily="18" charset="0"/>
              </a:rPr>
              <a:t>Todo funcionario público</a:t>
            </a:r>
            <a:r>
              <a:rPr lang="es-MX" sz="1400">
                <a:latin typeface="Times New Roman" panose="02020603050405020304" pitchFamily="18" charset="0"/>
                <a:cs typeface="Times New Roman" panose="02020603050405020304" pitchFamily="18" charset="0"/>
              </a:rPr>
              <a:t>, cualquiera que sea su categoría, deberá pertenecer a las clases trabajadoras de la sociedad. En consecuencia, </a:t>
            </a:r>
            <a:r>
              <a:rPr lang="es-MX" sz="1400" b="1">
                <a:latin typeface="Times New Roman" panose="02020603050405020304" pitchFamily="18" charset="0"/>
                <a:cs typeface="Times New Roman" panose="02020603050405020304" pitchFamily="18" charset="0"/>
              </a:rPr>
              <a:t>serán excluidos de las esferas gubernamentales</a:t>
            </a:r>
            <a:r>
              <a:rPr lang="es-MX" sz="1400">
                <a:latin typeface="Times New Roman" panose="02020603050405020304" pitchFamily="18" charset="0"/>
                <a:cs typeface="Times New Roman" panose="02020603050405020304" pitchFamily="18" charset="0"/>
              </a:rPr>
              <a:t> los que </a:t>
            </a:r>
            <a:r>
              <a:rPr lang="es-MX" sz="1400" b="1">
                <a:latin typeface="Times New Roman" panose="02020603050405020304" pitchFamily="18" charset="0"/>
                <a:cs typeface="Times New Roman" panose="02020603050405020304" pitchFamily="18" charset="0"/>
              </a:rPr>
              <a:t>NO</a:t>
            </a:r>
            <a:r>
              <a:rPr lang="es-MX" sz="1400">
                <a:latin typeface="Times New Roman" panose="02020603050405020304" pitchFamily="18" charset="0"/>
                <a:cs typeface="Times New Roman" panose="02020603050405020304" pitchFamily="18" charset="0"/>
              </a:rPr>
              <a:t> tengan necesidad de </a:t>
            </a:r>
            <a:r>
              <a:rPr lang="es-MX" sz="1400" b="1">
                <a:latin typeface="Times New Roman" panose="02020603050405020304" pitchFamily="18" charset="0"/>
                <a:cs typeface="Times New Roman" panose="02020603050405020304" pitchFamily="18" charset="0"/>
              </a:rPr>
              <a:t>trabajar</a:t>
            </a:r>
            <a:r>
              <a:rPr lang="es-MX" sz="1400">
                <a:latin typeface="Times New Roman" panose="02020603050405020304" pitchFamily="18" charset="0"/>
                <a:cs typeface="Times New Roman" panose="02020603050405020304" pitchFamily="18" charset="0"/>
              </a:rPr>
              <a:t> para subsistir.</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Se concede acción popular para denunciar los fraudes cometidos contra la nación, los cohechos y sobornos de funcionarios y empleados públicos.</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b="1">
                <a:latin typeface="Times New Roman" panose="02020603050405020304" pitchFamily="18" charset="0"/>
                <a:cs typeface="Times New Roman" panose="02020603050405020304" pitchFamily="18" charset="0"/>
              </a:rPr>
              <a:t>Los sueldos de funcionarios</a:t>
            </a:r>
            <a:r>
              <a:rPr lang="es-MX" sz="1400">
                <a:latin typeface="Times New Roman" panose="02020603050405020304" pitchFamily="18" charset="0"/>
                <a:cs typeface="Times New Roman" panose="02020603050405020304" pitchFamily="18" charset="0"/>
              </a:rPr>
              <a:t> y empleados públicos no excederán de la cantidad que baste a su propia subsistencia y a la de su familia. Por lo tanto, </a:t>
            </a:r>
            <a:r>
              <a:rPr lang="es-MX" sz="1400" b="1">
                <a:latin typeface="Times New Roman" panose="02020603050405020304" pitchFamily="18" charset="0"/>
                <a:cs typeface="Times New Roman" panose="02020603050405020304" pitchFamily="18" charset="0"/>
              </a:rPr>
              <a:t>se suprimen los sueldos llamados de representación</a:t>
            </a:r>
            <a:r>
              <a:rPr lang="es-MX" sz="1400">
                <a:latin typeface="Times New Roman" panose="02020603050405020304" pitchFamily="18" charset="0"/>
                <a:cs typeface="Times New Roman" panose="02020603050405020304" pitchFamily="18" charset="0"/>
              </a:rPr>
              <a:t> y todo otro gasto que sirva para sostener </a:t>
            </a:r>
            <a:r>
              <a:rPr lang="es-MX" sz="1400" b="1">
                <a:latin typeface="Times New Roman" panose="02020603050405020304" pitchFamily="18" charset="0"/>
                <a:cs typeface="Times New Roman" panose="02020603050405020304" pitchFamily="18" charset="0"/>
              </a:rPr>
              <a:t>la</a:t>
            </a:r>
            <a:r>
              <a:rPr lang="es-MX" sz="1400">
                <a:latin typeface="Times New Roman" panose="02020603050405020304" pitchFamily="18" charset="0"/>
                <a:cs typeface="Times New Roman" panose="02020603050405020304" pitchFamily="18" charset="0"/>
              </a:rPr>
              <a:t> </a:t>
            </a:r>
            <a:r>
              <a:rPr lang="es-MX" sz="1400" b="1">
                <a:latin typeface="Times New Roman" panose="02020603050405020304" pitchFamily="18" charset="0"/>
                <a:cs typeface="Times New Roman" panose="02020603050405020304" pitchFamily="18" charset="0"/>
              </a:rPr>
              <a:t>ostentación</a:t>
            </a:r>
            <a:r>
              <a:rPr lang="es-MX" sz="1400">
                <a:latin typeface="Times New Roman" panose="02020603050405020304" pitchFamily="18" charset="0"/>
                <a:cs typeface="Times New Roman" panose="02020603050405020304" pitchFamily="18" charset="0"/>
              </a:rPr>
              <a:t> y </a:t>
            </a:r>
            <a:r>
              <a:rPr lang="es-MX" sz="1400" b="1">
                <a:latin typeface="Times New Roman" panose="02020603050405020304" pitchFamily="18" charset="0"/>
                <a:cs typeface="Times New Roman" panose="02020603050405020304" pitchFamily="18" charset="0"/>
              </a:rPr>
              <a:t>el lujo</a:t>
            </a:r>
            <a:r>
              <a:rPr lang="es-MX" sz="1400">
                <a:latin typeface="Times New Roman" pitchFamily="18" charset="0"/>
                <a:cs typeface="Times New Roman" pitchFamily="18" charset="0"/>
              </a:rPr>
              <a:t>.</a:t>
            </a:r>
          </a:p>
          <a:p>
            <a:pPr marL="315778" indent="-315778" algn="just">
              <a:buFontTx/>
              <a:buChar char="-"/>
            </a:pPr>
            <a:endParaRPr lang="es-MX" sz="1400">
              <a:latin typeface="Times New Roman" pitchFamily="18" charset="0"/>
              <a:cs typeface="Times New Roman" pitchFamily="18" charset="0"/>
            </a:endParaRPr>
          </a:p>
          <a:p>
            <a:pPr algn="just"/>
            <a:r>
              <a:rPr lang="es-MX" sz="1400">
                <a:latin typeface="Times New Roman" pitchFamily="18" charset="0"/>
                <a:cs typeface="Times New Roman" pitchFamily="18" charset="0"/>
              </a:rPr>
              <a:t>Se apreciará que, para los zapatistas, gobierno del pueblo significó </a:t>
            </a:r>
            <a:r>
              <a:rPr lang="es-MX" sz="1400" b="1">
                <a:latin typeface="Times New Roman" pitchFamily="18" charset="0"/>
                <a:cs typeface="Times New Roman" pitchFamily="18" charset="0"/>
              </a:rPr>
              <a:t>el gobierno de los trabajadores</a:t>
            </a:r>
            <a:r>
              <a:rPr lang="es-MX" sz="1400">
                <a:latin typeface="Times New Roman" pitchFamily="18" charset="0"/>
                <a:cs typeface="Times New Roman" pitchFamily="18" charset="0"/>
              </a:rPr>
              <a:t>, excluyendo radicalmente a los </a:t>
            </a:r>
            <a:r>
              <a:rPr lang="es-MX" sz="1400" b="1">
                <a:latin typeface="Times New Roman" pitchFamily="18" charset="0"/>
                <a:cs typeface="Times New Roman" pitchFamily="18" charset="0"/>
              </a:rPr>
              <a:t>tiranos</a:t>
            </a:r>
            <a:r>
              <a:rPr lang="es-MX" sz="1400">
                <a:latin typeface="Times New Roman" pitchFamily="18" charset="0"/>
                <a:cs typeface="Times New Roman" pitchFamily="18" charset="0"/>
              </a:rPr>
              <a:t> y a los </a:t>
            </a:r>
            <a:r>
              <a:rPr lang="es-MX" sz="1400" b="1">
                <a:latin typeface="Times New Roman" pitchFamily="18" charset="0"/>
                <a:cs typeface="Times New Roman" pitchFamily="18" charset="0"/>
              </a:rPr>
              <a:t>explotadores</a:t>
            </a:r>
            <a:r>
              <a:rPr lang="es-MX" sz="1400">
                <a:latin typeface="Times New Roman" pitchFamily="18" charset="0"/>
                <a:cs typeface="Times New Roman" pitchFamily="18" charset="0"/>
              </a:rPr>
              <a:t>. </a:t>
            </a:r>
          </a:p>
          <a:p>
            <a:pPr indent="198915" algn="just">
              <a:spcAft>
                <a:spcPts val="663"/>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26</a:t>
            </a:fld>
            <a:endParaRPr lang="es-MX"/>
          </a:p>
        </p:txBody>
      </p:sp>
    </p:spTree>
    <p:extLst>
      <p:ext uri="{BB962C8B-B14F-4D97-AF65-F5344CB8AC3E}">
        <p14:creationId xmlns:p14="http://schemas.microsoft.com/office/powerpoint/2010/main" val="2302501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a:latin typeface="Times New Roman" panose="02020603050405020304" pitchFamily="18" charset="0"/>
                <a:cs typeface="Times New Roman" panose="02020603050405020304" pitchFamily="18" charset="0"/>
              </a:rPr>
              <a:t>En la Revolución del Sur, </a:t>
            </a:r>
            <a:r>
              <a:rPr lang="es-MX" sz="1400" b="1">
                <a:latin typeface="Times New Roman" panose="02020603050405020304" pitchFamily="18" charset="0"/>
                <a:cs typeface="Times New Roman" panose="02020603050405020304" pitchFamily="18" charset="0"/>
              </a:rPr>
              <a:t>las mismas leyes</a:t>
            </a:r>
            <a:r>
              <a:rPr lang="es-MX" sz="1400">
                <a:latin typeface="Times New Roman" panose="02020603050405020304" pitchFamily="18" charset="0"/>
                <a:cs typeface="Times New Roman" panose="02020603050405020304" pitchFamily="18" charset="0"/>
              </a:rPr>
              <a:t> debían estar subordinadas a la decisión del pueblo. Así lo indica la Ley sobre la sujeción al plebiscito, expedida en Cuernavaca el 8 de enero de 1916.</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El voto popular </a:t>
            </a:r>
            <a:r>
              <a:rPr lang="es-MX" sz="1400" b="1">
                <a:latin typeface="Times New Roman" panose="02020603050405020304" pitchFamily="18" charset="0"/>
                <a:cs typeface="Times New Roman" panose="02020603050405020304" pitchFamily="18" charset="0"/>
              </a:rPr>
              <a:t>no falseado</a:t>
            </a:r>
            <a:r>
              <a:rPr lang="es-MX" sz="1400">
                <a:latin typeface="Times New Roman" panose="02020603050405020304" pitchFamily="18" charset="0"/>
                <a:cs typeface="Times New Roman" panose="02020603050405020304" pitchFamily="18" charset="0"/>
              </a:rPr>
              <a:t> garantiza el ejercicio de la soberanía y por eso </a:t>
            </a:r>
            <a:r>
              <a:rPr lang="es-MX" sz="1400" b="1">
                <a:latin typeface="Times New Roman" panose="02020603050405020304" pitchFamily="18" charset="0"/>
                <a:cs typeface="Times New Roman" panose="02020603050405020304" pitchFamily="18" charset="0"/>
              </a:rPr>
              <a:t>los tiranos</a:t>
            </a:r>
            <a:r>
              <a:rPr lang="es-MX" sz="1400">
                <a:latin typeface="Times New Roman" panose="02020603050405020304" pitchFamily="18" charset="0"/>
                <a:cs typeface="Times New Roman" panose="02020603050405020304" pitchFamily="18" charset="0"/>
              </a:rPr>
              <a:t> y </a:t>
            </a:r>
            <a:r>
              <a:rPr lang="es-MX" sz="1400" b="1">
                <a:latin typeface="Times New Roman" panose="02020603050405020304" pitchFamily="18" charset="0"/>
                <a:cs typeface="Times New Roman" panose="02020603050405020304" pitchFamily="18" charset="0"/>
              </a:rPr>
              <a:t>los políticos venales</a:t>
            </a:r>
            <a:r>
              <a:rPr lang="es-MX" sz="1400">
                <a:latin typeface="Times New Roman" panose="02020603050405020304" pitchFamily="18" charset="0"/>
                <a:cs typeface="Times New Roman" panose="02020603050405020304" pitchFamily="18" charset="0"/>
              </a:rPr>
              <a:t> siempre han tratado de burlar el sufragio nacional.</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El concepto justo de una </a:t>
            </a:r>
            <a:r>
              <a:rPr lang="es-MX" sz="1400" b="1">
                <a:latin typeface="Times New Roman" panose="02020603050405020304" pitchFamily="18" charset="0"/>
                <a:cs typeface="Times New Roman" panose="02020603050405020304" pitchFamily="18" charset="0"/>
              </a:rPr>
              <a:t>efectiva y real democracia </a:t>
            </a:r>
            <a:r>
              <a:rPr lang="es-MX" sz="1400">
                <a:latin typeface="Times New Roman" panose="02020603050405020304" pitchFamily="18" charset="0"/>
                <a:cs typeface="Times New Roman" panose="02020603050405020304" pitchFamily="18" charset="0"/>
              </a:rPr>
              <a:t>supone la práctica del voto, </a:t>
            </a:r>
            <a:r>
              <a:rPr lang="es-MX" sz="1400" b="1">
                <a:latin typeface="Times New Roman" panose="02020603050405020304" pitchFamily="18" charset="0"/>
                <a:cs typeface="Times New Roman" panose="02020603050405020304" pitchFamily="18" charset="0"/>
              </a:rPr>
              <a:t>no solamente </a:t>
            </a:r>
            <a:r>
              <a:rPr lang="es-MX" sz="1400">
                <a:latin typeface="Times New Roman" panose="02020603050405020304" pitchFamily="18" charset="0"/>
                <a:cs typeface="Times New Roman" panose="02020603050405020304" pitchFamily="18" charset="0"/>
              </a:rPr>
              <a:t>con el fin de elegir mandatarios o representantes del pueblo sino, </a:t>
            </a:r>
            <a:r>
              <a:rPr lang="es-MX" sz="1400" b="1">
                <a:latin typeface="Times New Roman" panose="02020603050405020304" pitchFamily="18" charset="0"/>
                <a:cs typeface="Times New Roman" panose="02020603050405020304" pitchFamily="18" charset="0"/>
              </a:rPr>
              <a:t>lo que es más trascendente, con el fin de aprobar o reprobar las leyes</a:t>
            </a:r>
            <a:r>
              <a:rPr lang="es-MX" sz="1400">
                <a:latin typeface="Times New Roman" panose="02020603050405020304" pitchFamily="18" charset="0"/>
                <a:cs typeface="Times New Roman" panose="02020603050405020304" pitchFamily="18" charset="0"/>
              </a:rPr>
              <a:t> por medio de nuestro voto popular, el llamado plebiscito o referendum.</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Aceptado universalmente el principio de que la soberanía reside esencial y originariamente en el pueblo, deben también aceptarse las consecuencias de tal principio.</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En consecuencia:</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Las leyes fundamentales de la república deberán sujetarse a la voluntad del pueblo expresada por medio del plebiscito.</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Ratificada una ley por el pueblo deberá ser puntualmente cumplida y ninguna autoridad podrá invalidarla o desconocerla.</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Se reconoce el derecho de rebelión para derrocar a los mandatarios infieles a los legítimos mandatos del pueblo.</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27</a:t>
            </a:fld>
            <a:endParaRPr lang="es-MX"/>
          </a:p>
        </p:txBody>
      </p:sp>
    </p:spTree>
    <p:extLst>
      <p:ext uri="{BB962C8B-B14F-4D97-AF65-F5344CB8AC3E}">
        <p14:creationId xmlns:p14="http://schemas.microsoft.com/office/powerpoint/2010/main" val="3904578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1786912"/>
            <a:ext cx="6190153" cy="7499127"/>
          </a:xfrm>
        </p:spPr>
        <p:txBody>
          <a:bodyPr/>
          <a:lstStyle/>
          <a:p>
            <a:pPr algn="just"/>
            <a:r>
              <a:rPr lang="es-MX" sz="1400" b="1">
                <a:latin typeface="Times New Roman" panose="02020603050405020304" pitchFamily="18" charset="0"/>
                <a:cs typeface="Times New Roman" panose="02020603050405020304" pitchFamily="18" charset="0"/>
              </a:rPr>
              <a:t>Emancipación de los Municipios</a:t>
            </a:r>
            <a:endParaRPr lang="es-MX" sz="1400">
              <a:latin typeface="Times New Roman" panose="02020603050405020304" pitchFamily="18" charset="0"/>
              <a:cs typeface="Times New Roman" panose="02020603050405020304" pitchFamily="18" charset="0"/>
            </a:endParaRPr>
          </a:p>
          <a:p>
            <a:pPr indent="190871"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El 15 de septiembre de 1916, Emiliano Zapata expidió la Ley General sobre Libertades Municipales. Dice:</a:t>
            </a:r>
          </a:p>
          <a:p>
            <a:pPr algn="just"/>
            <a:endParaRPr lang="es-MX" sz="1400">
              <a:latin typeface="Times New Roman" panose="02020603050405020304" pitchFamily="18" charset="0"/>
              <a:cs typeface="Times New Roman" panose="02020603050405020304" pitchFamily="18" charset="0"/>
            </a:endParaRPr>
          </a:p>
          <a:p>
            <a:pPr marL="299990" indent="-299990" algn="just"/>
            <a:r>
              <a:rPr lang="es-MX" sz="1400">
                <a:latin typeface="Times New Roman" panose="02020603050405020304" pitchFamily="18" charset="0"/>
                <a:cs typeface="Times New Roman" panose="02020603050405020304" pitchFamily="18" charset="0"/>
              </a:rPr>
              <a:t> -	Los pasados dictadores ahogaron la independencia de los municipios, sometiéndolos a la férrea dictadura de </a:t>
            </a:r>
            <a:r>
              <a:rPr lang="es-MX" sz="1400" b="1">
                <a:latin typeface="Times New Roman" panose="02020603050405020304" pitchFamily="18" charset="0"/>
                <a:cs typeface="Times New Roman" panose="02020603050405020304" pitchFamily="18" charset="0"/>
              </a:rPr>
              <a:t>los Gobernadores</a:t>
            </a:r>
            <a:r>
              <a:rPr lang="es-MX" sz="1400">
                <a:latin typeface="Times New Roman" panose="02020603050405020304" pitchFamily="18" charset="0"/>
                <a:cs typeface="Times New Roman" panose="02020603050405020304" pitchFamily="18" charset="0"/>
              </a:rPr>
              <a:t> y Jefes Políticos, que sólo atendían a enriquecerse a costa de los pueblos.</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b="1">
                <a:latin typeface="Times New Roman" panose="02020603050405020304" pitchFamily="18" charset="0"/>
                <a:cs typeface="Times New Roman" panose="02020603050405020304" pitchFamily="18" charset="0"/>
              </a:rPr>
              <a:t>La libertad municipal es la primera y más importante de las instituciones democráticas</a:t>
            </a:r>
            <a:r>
              <a:rPr lang="es-MX" sz="1400">
                <a:latin typeface="Times New Roman" panose="02020603050405020304" pitchFamily="18" charset="0"/>
                <a:cs typeface="Times New Roman" panose="02020603050405020304" pitchFamily="18" charset="0"/>
              </a:rPr>
              <a:t>, toda vez que nada hay más natural y respetable que el derecho que tienen los vecinos de un centro cualquiera de población, para arreglar </a:t>
            </a:r>
            <a:r>
              <a:rPr lang="es-MX" sz="1400" b="1">
                <a:latin typeface="Times New Roman" panose="02020603050405020304" pitchFamily="18" charset="0"/>
                <a:cs typeface="Times New Roman" panose="02020603050405020304" pitchFamily="18" charset="0"/>
              </a:rPr>
              <a:t>por sí mismos</a:t>
            </a:r>
            <a:r>
              <a:rPr lang="es-MX" sz="1400">
                <a:latin typeface="Times New Roman" panose="02020603050405020304" pitchFamily="18" charset="0"/>
                <a:cs typeface="Times New Roman" panose="02020603050405020304" pitchFamily="18" charset="0"/>
              </a:rPr>
              <a:t> los asuntos de la vida común y para resolver lo que mejor convenga a los intereses y necesidades de la localidad.</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hangingPunct="0">
              <a:buFontTx/>
              <a:buChar char="-"/>
            </a:pPr>
            <a:r>
              <a:rPr lang="es-ES_tradnl" sz="1400">
                <a:latin typeface="Times New Roman" panose="02020603050405020304" pitchFamily="18" charset="0"/>
                <a:cs typeface="Times New Roman" panose="02020603050405020304" pitchFamily="18" charset="0"/>
              </a:rPr>
              <a:t>La libertad municipal resulta irrisoria, si no se concede a los vecinos la debida participación en la solución y arreglo de los principales asuntos de la localidad. De no ser así, y de no estar vigilados y controlados los Ayuntamientos, únicamente se logrará el establecimiento de un </a:t>
            </a:r>
            <a:r>
              <a:rPr lang="es-ES_tradnl" sz="1400" b="1">
                <a:latin typeface="Times New Roman" panose="02020603050405020304" pitchFamily="18" charset="0"/>
                <a:cs typeface="Times New Roman" panose="02020603050405020304" pitchFamily="18" charset="0"/>
              </a:rPr>
              <a:t>nuevo despotismo</a:t>
            </a:r>
            <a:r>
              <a:rPr lang="es-ES_tradnl" sz="1400">
                <a:latin typeface="Times New Roman" panose="02020603050405020304" pitchFamily="18" charset="0"/>
                <a:cs typeface="Times New Roman" panose="02020603050405020304" pitchFamily="18" charset="0"/>
              </a:rPr>
              <a:t>, el de los munícipes y regidores identificados o manejados por los caciques de los pueblos. Y por eso conviene, para evitar abusos y negocios escandalosos o tráficos inmorales, someter a la aprobación de todos los vecinos los asuntos más importantes de la existencia comunal.</a:t>
            </a:r>
          </a:p>
          <a:p>
            <a:pPr marL="315778" indent="-315778" algn="just" hangingPunct="0">
              <a:buFontTx/>
              <a:buChar char="-"/>
            </a:pPr>
            <a:endParaRPr lang="es-MX" sz="1400">
              <a:latin typeface="Times New Roman" pitchFamily="18" charset="0"/>
              <a:cs typeface="Times New Roman" pitchFamily="18" charset="0"/>
            </a:endParaRPr>
          </a:p>
          <a:p>
            <a:pPr indent="198915" algn="just">
              <a:spcAft>
                <a:spcPts val="663"/>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28</a:t>
            </a:fld>
            <a:endParaRPr lang="es-MX"/>
          </a:p>
        </p:txBody>
      </p:sp>
    </p:spTree>
    <p:extLst>
      <p:ext uri="{BB962C8B-B14F-4D97-AF65-F5344CB8AC3E}">
        <p14:creationId xmlns:p14="http://schemas.microsoft.com/office/powerpoint/2010/main" val="1756924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1915618"/>
            <a:ext cx="6190153" cy="7289095"/>
          </a:xfrm>
        </p:spPr>
        <p:txBody>
          <a:bodyPr/>
          <a:lstStyle/>
          <a:p>
            <a:pPr algn="just" hangingPunct="0"/>
            <a:r>
              <a:rPr lang="es-ES_tradnl" sz="1400">
                <a:latin typeface="Times New Roman" panose="02020603050405020304" pitchFamily="18" charset="0"/>
                <a:cs typeface="Times New Roman" panose="02020603050405020304" pitchFamily="18" charset="0"/>
              </a:rPr>
              <a:t>Por tanto:</a:t>
            </a:r>
          </a:p>
          <a:p>
            <a:pPr algn="just" hangingPunct="0"/>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Se declara emancipados de </a:t>
            </a:r>
            <a:r>
              <a:rPr lang="es-MX" sz="1400" b="1">
                <a:latin typeface="Times New Roman" panose="02020603050405020304" pitchFamily="18" charset="0"/>
                <a:cs typeface="Times New Roman" panose="02020603050405020304" pitchFamily="18" charset="0"/>
              </a:rPr>
              <a:t>toda tutela gubernativa</a:t>
            </a:r>
            <a:r>
              <a:rPr lang="es-MX" sz="1400">
                <a:latin typeface="Times New Roman" panose="02020603050405020304" pitchFamily="18" charset="0"/>
                <a:cs typeface="Times New Roman" panose="02020603050405020304" pitchFamily="18" charset="0"/>
              </a:rPr>
              <a:t>, los diversos municipios de la República.</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En consecuencia, cada municipio gozará de absoluta libertad para proveer las necesidades locales y para expedir los reglamentos, bandos y disposiciones que juzgue necesarias para su régimen interior.</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hangingPunct="0">
              <a:buFontTx/>
              <a:buChar char="-"/>
            </a:pPr>
            <a:r>
              <a:rPr lang="es-ES_tradnl" sz="1400">
                <a:latin typeface="Times New Roman" panose="02020603050405020304" pitchFamily="18" charset="0"/>
                <a:cs typeface="Times New Roman" panose="02020603050405020304" pitchFamily="18" charset="0"/>
              </a:rPr>
              <a:t>El municipio estará representado y regido por un Ayuntamiento electo popularmente, en el concepto de que </a:t>
            </a:r>
            <a:r>
              <a:rPr lang="es-ES_tradnl" sz="1400" b="1">
                <a:latin typeface="Times New Roman" panose="02020603050405020304" pitchFamily="18" charset="0"/>
                <a:cs typeface="Times New Roman" panose="02020603050405020304" pitchFamily="18" charset="0"/>
              </a:rPr>
              <a:t>la elección será directa</a:t>
            </a:r>
            <a:r>
              <a:rPr lang="es-ES_tradnl" sz="1400">
                <a:latin typeface="Times New Roman" panose="02020603050405020304" pitchFamily="18" charset="0"/>
                <a:cs typeface="Times New Roman" panose="02020603050405020304" pitchFamily="18" charset="0"/>
              </a:rPr>
              <a:t> y en ella tomarán parte </a:t>
            </a:r>
            <a:r>
              <a:rPr lang="es-ES_tradnl" sz="1400" b="1">
                <a:latin typeface="Times New Roman" panose="02020603050405020304" pitchFamily="18" charset="0"/>
                <a:cs typeface="Times New Roman" panose="02020603050405020304" pitchFamily="18" charset="0"/>
              </a:rPr>
              <a:t>todos los ciudadanos</a:t>
            </a:r>
            <a:r>
              <a:rPr lang="es-ES_tradnl" sz="1400">
                <a:latin typeface="Times New Roman" panose="02020603050405020304" pitchFamily="18" charset="0"/>
                <a:cs typeface="Times New Roman" panose="02020603050405020304" pitchFamily="18" charset="0"/>
              </a:rPr>
              <a:t> que tengan el carácter de domiciliados.</a:t>
            </a:r>
          </a:p>
          <a:p>
            <a:pPr marL="315778" indent="-315778" algn="just" hangingPunct="0">
              <a:buFontTx/>
              <a:buChar char="-"/>
            </a:pPr>
            <a:endParaRPr lang="es-MX" sz="1400">
              <a:latin typeface="Times New Roman" panose="02020603050405020304" pitchFamily="18" charset="0"/>
              <a:cs typeface="Times New Roman" panose="02020603050405020304" pitchFamily="18" charset="0"/>
            </a:endParaRPr>
          </a:p>
          <a:p>
            <a:pPr marL="315778" indent="-315778" algn="just" hangingPunct="0">
              <a:buFontTx/>
              <a:buChar char="-"/>
            </a:pPr>
            <a:r>
              <a:rPr lang="es-ES_tradnl" sz="1400">
                <a:latin typeface="Times New Roman" panose="02020603050405020304" pitchFamily="18" charset="0"/>
                <a:cs typeface="Times New Roman" panose="02020603050405020304" pitchFamily="18" charset="0"/>
              </a:rPr>
              <a:t>Las sesiones de los Ayuntamientos serán enteramente públicas.</a:t>
            </a:r>
          </a:p>
          <a:p>
            <a:pPr marL="315778" indent="-315778" algn="just" hangingPunct="0">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La corporación municipal deberá someter el estudio y la rectificación de los asuntos a la junta general de todos los vecinos del municipio.</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Los munícipes aisladamente, o los Ayuntamientos en masa, </a:t>
            </a:r>
            <a:r>
              <a:rPr lang="es-MX" sz="1400" b="1">
                <a:latin typeface="Times New Roman" panose="02020603050405020304" pitchFamily="18" charset="0"/>
                <a:cs typeface="Times New Roman" panose="02020603050405020304" pitchFamily="18" charset="0"/>
              </a:rPr>
              <a:t>podrán ser destituidos</a:t>
            </a:r>
            <a:r>
              <a:rPr lang="es-MX" sz="1400">
                <a:latin typeface="Times New Roman" panose="02020603050405020304" pitchFamily="18" charset="0"/>
                <a:cs typeface="Times New Roman" panose="02020603050405020304" pitchFamily="18" charset="0"/>
              </a:rPr>
              <a:t> si así lo acuerda el vecindario en junta general, por el voto de la mayoría de los ciudadanos allí reunidos.</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Con los fondos municipales, deberán establecerse el mayor número de escuelas primarias.</a:t>
            </a: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29</a:t>
            </a:fld>
            <a:endParaRPr lang="es-MX"/>
          </a:p>
        </p:txBody>
      </p:sp>
    </p:spTree>
    <p:extLst>
      <p:ext uri="{BB962C8B-B14F-4D97-AF65-F5344CB8AC3E}">
        <p14:creationId xmlns:p14="http://schemas.microsoft.com/office/powerpoint/2010/main" val="118288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algn="ctr">
              <a:spcAft>
                <a:spcPts val="614"/>
              </a:spcAft>
            </a:pPr>
            <a:r>
              <a:rPr lang="es-MX" sz="1800" b="1">
                <a:latin typeface="Times New Roman" pitchFamily="18" charset="0"/>
                <a:cs typeface="Times New Roman" pitchFamily="18" charset="0"/>
              </a:rPr>
              <a:t>Restitución de Tierras, Montes y Aguas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(6°)… los terrenos, montes y aguas que hayan usurpado los hacendados, científicos o caciques a la sombra  de la justicia venal, entrarán en posesión de esos bienes inmuebles desde luego, los pueblos o ciudadanos que tengan sus títulos, correspondientes a esas propiedades, de las cuales han sido despojados por la mala fe de nuestros opresores, manteniendo a todo trance con las armas en la mano la mencionada posesión…</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Emiliano Zapata explicó el sentido histórico de la restitución de las tierras, montes y aguas, en una carta fechada en octubre de 1913.</a:t>
            </a:r>
          </a:p>
          <a:p>
            <a:pPr indent="184050" algn="just">
              <a:spcAft>
                <a:spcPts val="614"/>
              </a:spcAft>
            </a:pPr>
            <a:endParaRPr lang="es-MX" sz="1400">
              <a:latin typeface="Times New Roman" pitchFamily="18" charset="0"/>
              <a:cs typeface="Times New Roman" pitchFamily="18" charset="0"/>
            </a:endParaRPr>
          </a:p>
          <a:p>
            <a:pPr marL="738565" indent="173685" algn="just">
              <a:spcAft>
                <a:spcPts val="614"/>
              </a:spcAft>
            </a:pPr>
            <a:r>
              <a:rPr lang="es-MX" sz="1400">
                <a:latin typeface="Times New Roman" pitchFamily="18" charset="0"/>
                <a:cs typeface="Times New Roman" pitchFamily="18" charset="0"/>
              </a:rPr>
              <a:t>¿Cómo se hizo la conquista de México? </a:t>
            </a:r>
          </a:p>
          <a:p>
            <a:pPr marL="738565" indent="173685" algn="just">
              <a:spcAft>
                <a:spcPts val="614"/>
              </a:spcAft>
            </a:pPr>
            <a:r>
              <a:rPr lang="es-MX" sz="1400">
                <a:latin typeface="Times New Roman" pitchFamily="18" charset="0"/>
                <a:cs typeface="Times New Roman" pitchFamily="18" charset="0"/>
              </a:rPr>
              <a:t>Por medio de las armas. </a:t>
            </a:r>
          </a:p>
          <a:p>
            <a:pPr marL="738565" indent="173685" algn="just">
              <a:spcAft>
                <a:spcPts val="614"/>
              </a:spcAft>
            </a:pPr>
            <a:r>
              <a:rPr lang="es-MX" sz="1400">
                <a:latin typeface="Times New Roman" pitchFamily="18" charset="0"/>
                <a:cs typeface="Times New Roman" pitchFamily="18" charset="0"/>
              </a:rPr>
              <a:t>¿Cómo se apoderaron de las grandes posesiones de tierras los conquistadores, que es la inmensa propiedad agraria que por más de cuatro siglos se ha transmitido a diversas propiedades? </a:t>
            </a:r>
          </a:p>
          <a:p>
            <a:pPr marL="738565" indent="173685" algn="just">
              <a:spcAft>
                <a:spcPts val="614"/>
              </a:spcAft>
            </a:pPr>
            <a:r>
              <a:rPr lang="es-MX" sz="1400">
                <a:latin typeface="Times New Roman" pitchFamily="18" charset="0"/>
                <a:cs typeface="Times New Roman" pitchFamily="18" charset="0"/>
              </a:rPr>
              <a:t>Por medio de las armas.</a:t>
            </a:r>
          </a:p>
          <a:p>
            <a:pPr marL="738565" indent="173685" algn="just">
              <a:spcAft>
                <a:spcPts val="614"/>
              </a:spcAft>
            </a:pPr>
            <a:r>
              <a:rPr lang="es-MX" sz="1400">
                <a:latin typeface="Times New Roman" pitchFamily="18" charset="0"/>
                <a:cs typeface="Times New Roman" pitchFamily="18" charset="0"/>
              </a:rPr>
              <a:t>Pues, por medio de las armas debemos hacer porque vuelva a sus legítimos dueños, víctimas de la usurpación.</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3</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46125" y="709613"/>
            <a:ext cx="1322388" cy="992187"/>
          </a:xfrm>
        </p:spPr>
      </p:sp>
      <p:sp>
        <p:nvSpPr>
          <p:cNvPr id="3" name="2 Marcador de notas"/>
          <p:cNvSpPr>
            <a:spLocks noGrp="1"/>
          </p:cNvSpPr>
          <p:nvPr>
            <p:ph type="body" idx="1"/>
          </p:nvPr>
        </p:nvSpPr>
        <p:spPr>
          <a:xfrm>
            <a:off x="725409" y="1977216"/>
            <a:ext cx="5803268" cy="6789177"/>
          </a:xfrm>
        </p:spPr>
        <p:txBody>
          <a:bodyPr/>
          <a:lstStyle/>
          <a:p>
            <a:pPr algn="just">
              <a:spcAft>
                <a:spcPts val="628"/>
              </a:spcAft>
            </a:pPr>
            <a:r>
              <a:rPr lang="es-MX" sz="1400" b="1">
                <a:latin typeface="Times New Roman" pitchFamily="18" charset="0"/>
                <a:cs typeface="Times New Roman" pitchFamily="18" charset="0"/>
              </a:rPr>
              <a:t>Emancipación de la Mujer</a:t>
            </a:r>
          </a:p>
          <a:p>
            <a:pPr algn="just">
              <a:spcAft>
                <a:spcPts val="628"/>
              </a:spcAft>
            </a:pPr>
            <a:endParaRPr lang="es-MX" sz="1400">
              <a:latin typeface="Times New Roman" pitchFamily="18" charset="0"/>
              <a:cs typeface="Times New Roman" pitchFamily="18" charset="0"/>
            </a:endParaRPr>
          </a:p>
          <a:p>
            <a:pPr algn="just">
              <a:spcAft>
                <a:spcPts val="628"/>
              </a:spcAft>
            </a:pPr>
            <a:r>
              <a:rPr lang="es-MX" sz="1400">
                <a:latin typeface="Times New Roman" pitchFamily="18" charset="0"/>
                <a:cs typeface="Times New Roman" pitchFamily="18" charset="0"/>
              </a:rPr>
              <a:t>Desde la Convención de 1915, en la ciudad de México, los zapatistas presentaron una propuesta para “favorecer </a:t>
            </a:r>
            <a:r>
              <a:rPr lang="es-MX" sz="1400" b="1">
                <a:latin typeface="Times New Roman" pitchFamily="18" charset="0"/>
                <a:cs typeface="Times New Roman" pitchFamily="18" charset="0"/>
              </a:rPr>
              <a:t>la emancipación de la mujer </a:t>
            </a:r>
            <a:r>
              <a:rPr lang="es-MX" sz="1400">
                <a:latin typeface="Times New Roman" pitchFamily="18" charset="0"/>
                <a:cs typeface="Times New Roman" pitchFamily="18" charset="0"/>
              </a:rPr>
              <a:t>por medio de una juiciosa ley sobre divorcio, cimentando la unión conyugal sobre la mutua estimación y el amor, y no sobre las mezquindades del prejuicio social”.</a:t>
            </a:r>
          </a:p>
          <a:p>
            <a:pPr indent="188191" algn="just">
              <a:spcAft>
                <a:spcPts val="628"/>
              </a:spcAft>
            </a:pPr>
            <a:r>
              <a:rPr lang="es-MX" sz="1400">
                <a:latin typeface="Times New Roman" pitchFamily="18" charset="0"/>
                <a:cs typeface="Times New Roman" pitchFamily="18" charset="0"/>
              </a:rPr>
              <a:t>Posteriormente, a finales de ese año, en Cuernavaca, proclamaron una ley sobre el matrimonio. Dice:</a:t>
            </a:r>
          </a:p>
          <a:p>
            <a:pPr indent="188191" algn="just">
              <a:spcAft>
                <a:spcPts val="628"/>
              </a:spcAft>
            </a:pPr>
            <a:endParaRPr lang="es-MX" sz="1400">
              <a:latin typeface="Times New Roman" pitchFamily="18" charset="0"/>
              <a:cs typeface="Times New Roman" pitchFamily="18" charset="0"/>
            </a:endParaRPr>
          </a:p>
          <a:p>
            <a:pPr marL="565972" algn="just">
              <a:spcAft>
                <a:spcPts val="628"/>
              </a:spcAft>
            </a:pPr>
            <a:r>
              <a:rPr lang="es-MX" sz="1400">
                <a:latin typeface="Times New Roman" pitchFamily="18" charset="0"/>
                <a:cs typeface="Times New Roman" pitchFamily="18" charset="0"/>
              </a:rPr>
              <a:t>No habiendo querido ni debido el hombre o la mujer sacrificar su libertad al unirse en matrimonio… la ley no puede sancionar en ningún caso la pérdida o el menoscabo de la libertad humana y, en consecuencia, declara que los esposos son libres para vivir unidos o separados.</a:t>
            </a:r>
          </a:p>
          <a:p>
            <a:pPr marL="565972" indent="187551" algn="just">
              <a:spcAft>
                <a:spcPts val="628"/>
              </a:spcAft>
            </a:pPr>
            <a:r>
              <a:rPr lang="es-MX" sz="1400">
                <a:latin typeface="Times New Roman" pitchFamily="18" charset="0"/>
                <a:cs typeface="Times New Roman" pitchFamily="18" charset="0"/>
              </a:rPr>
              <a:t>La unión constante y carnal de un hombre y una mujer por cinco años, hace presumir el matrimonio natural; y aunque en él no haya intervenido la autoridad para declararlo, se considerará como legítimo para todos sus efectos.</a:t>
            </a:r>
          </a:p>
          <a:p>
            <a:pPr marL="565972" indent="187551" algn="just">
              <a:spcAft>
                <a:spcPts val="628"/>
              </a:spcAft>
            </a:pPr>
            <a:r>
              <a:rPr lang="es-MX" sz="1400">
                <a:latin typeface="Times New Roman" pitchFamily="18" charset="0"/>
                <a:cs typeface="Times New Roman" pitchFamily="18" charset="0"/>
              </a:rPr>
              <a:t>Cesa la distinción entre los llamados hijos legítimos, naturales y espúreos. En lo sucesivo todos gozarán de iguales derechos.</a:t>
            </a:r>
          </a:p>
          <a:p>
            <a:pPr indent="188191" algn="just">
              <a:spcAft>
                <a:spcPts val="628"/>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474709" y="409949"/>
            <a:ext cx="3143437" cy="473859"/>
          </a:xfrm>
        </p:spPr>
        <p:txBody>
          <a:bodyPr/>
          <a:lstStyle/>
          <a:p>
            <a:fld id="{CE3A4C77-2D39-4219-ABB8-7D7EDDDA01E7}" type="slidenum">
              <a:rPr lang="es-MX" smtClean="0"/>
              <a:t>30</a:t>
            </a:fld>
            <a:endParaRPr lang="es-MX"/>
          </a:p>
        </p:txBody>
      </p:sp>
    </p:spTree>
    <p:extLst>
      <p:ext uri="{BB962C8B-B14F-4D97-AF65-F5344CB8AC3E}">
        <p14:creationId xmlns:p14="http://schemas.microsoft.com/office/powerpoint/2010/main" val="1948589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b="1">
                <a:latin typeface="Times New Roman" panose="02020603050405020304" pitchFamily="18" charset="0"/>
                <a:cs typeface="Times New Roman" panose="02020603050405020304" pitchFamily="18" charset="0"/>
              </a:rPr>
              <a:t>Educación</a:t>
            </a: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La revolución campesina también estableció principios para la Educación:</a:t>
            </a:r>
          </a:p>
          <a:p>
            <a:pPr algn="just"/>
            <a:endParaRPr lang="es-MX" sz="1400">
              <a:latin typeface="Times New Roman" panose="02020603050405020304" pitchFamily="18" charset="0"/>
              <a:cs typeface="Times New Roman" panose="02020603050405020304" pitchFamily="18" charset="0"/>
            </a:endParaRPr>
          </a:p>
          <a:p>
            <a:pPr marL="559333" algn="just"/>
            <a:r>
              <a:rPr lang="es-MX" sz="1400">
                <a:latin typeface="Times New Roman" panose="02020603050405020304" pitchFamily="18" charset="0"/>
                <a:cs typeface="Times New Roman" panose="02020603050405020304" pitchFamily="18" charset="0"/>
              </a:rPr>
              <a:t>Las mejores escuelas, por lo que respecta a lo material y a lo técnico, se encuentran en la capital de la república… y los niños y los hombres de las montañas y de las rancherías permanecen envueltos en las densas tinieblas del no saber…</a:t>
            </a:r>
          </a:p>
          <a:p>
            <a:pPr marL="559333" indent="185892" algn="just"/>
            <a:endParaRPr lang="es-MX" sz="1400">
              <a:latin typeface="Times New Roman" panose="02020603050405020304" pitchFamily="18" charset="0"/>
              <a:cs typeface="Times New Roman" panose="02020603050405020304" pitchFamily="18" charset="0"/>
            </a:endParaRPr>
          </a:p>
          <a:p>
            <a:pPr marL="559333" indent="185892" algn="just"/>
            <a:r>
              <a:rPr lang="es-MX" sz="1400">
                <a:latin typeface="Times New Roman" panose="02020603050405020304" pitchFamily="18" charset="0"/>
                <a:cs typeface="Times New Roman" panose="02020603050405020304" pitchFamily="18" charset="0"/>
              </a:rPr>
              <a:t>La enseñanza será gratuita, obligatoria y laica, y se procurará que </a:t>
            </a:r>
            <a:r>
              <a:rPr lang="es-MX" sz="1400" b="1">
                <a:latin typeface="Times New Roman" panose="02020603050405020304" pitchFamily="18" charset="0"/>
                <a:cs typeface="Times New Roman" panose="02020603050405020304" pitchFamily="18" charset="0"/>
              </a:rPr>
              <a:t>los maestros sean bien remunerados, respetados y libres</a:t>
            </a:r>
            <a:r>
              <a:rPr lang="es-MX" sz="1400">
                <a:latin typeface="Times New Roman" panose="02020603050405020304" pitchFamily="18" charset="0"/>
                <a:cs typeface="Times New Roman" panose="02020603050405020304" pitchFamily="18" charset="0"/>
              </a:rPr>
              <a:t>.</a:t>
            </a:r>
          </a:p>
          <a:p>
            <a:pPr marL="559333" indent="185892" algn="just"/>
            <a:endParaRPr lang="es-MX" sz="1400">
              <a:latin typeface="Times New Roman" panose="02020603050405020304" pitchFamily="18" charset="0"/>
              <a:cs typeface="Times New Roman" panose="02020603050405020304" pitchFamily="18" charset="0"/>
            </a:endParaRPr>
          </a:p>
          <a:p>
            <a:pPr marL="559333" indent="185892" algn="just"/>
            <a:r>
              <a:rPr lang="es-MX" sz="1400">
                <a:latin typeface="Times New Roman" panose="02020603050405020304" pitchFamily="18" charset="0"/>
                <a:cs typeface="Times New Roman" panose="02020603050405020304" pitchFamily="18" charset="0"/>
              </a:rPr>
              <a:t>Se procederá a la fundación de </a:t>
            </a:r>
            <a:r>
              <a:rPr lang="es-MX" sz="1400" b="1">
                <a:latin typeface="Times New Roman" panose="02020603050405020304" pitchFamily="18" charset="0"/>
                <a:cs typeface="Times New Roman" panose="02020603050405020304" pitchFamily="18" charset="0"/>
              </a:rPr>
              <a:t>Escuelas Nacionales</a:t>
            </a:r>
            <a:r>
              <a:rPr lang="es-MX" sz="1400">
                <a:latin typeface="Times New Roman" panose="02020603050405020304" pitchFamily="18" charset="0"/>
                <a:cs typeface="Times New Roman" panose="02020603050405020304" pitchFamily="18" charset="0"/>
              </a:rPr>
              <a:t> en toda la extensión del territorio mexicano, </a:t>
            </a:r>
            <a:r>
              <a:rPr lang="es-MX" sz="1400" b="1">
                <a:latin typeface="Times New Roman" panose="02020603050405020304" pitchFamily="18" charset="0"/>
                <a:cs typeface="Times New Roman" panose="02020603050405020304" pitchFamily="18" charset="0"/>
              </a:rPr>
              <a:t>prefiriendo siempre los pequeños poblados</a:t>
            </a:r>
            <a:r>
              <a:rPr lang="es-MX" sz="1400">
                <a:latin typeface="Times New Roman" panose="02020603050405020304" pitchFamily="18" charset="0"/>
                <a:cs typeface="Times New Roman" panose="02020603050405020304" pitchFamily="18" charset="0"/>
              </a:rPr>
              <a:t>, a donde no hubiere llegado la acción educativa.</a:t>
            </a:r>
          </a:p>
          <a:p>
            <a:pPr algn="just"/>
            <a:endParaRPr lang="es-MX" sz="1400">
              <a:latin typeface="Times New Roman" panose="02020603050405020304" pitchFamily="18" charset="0"/>
              <a:cs typeface="Times New Roman" panose="02020603050405020304" pitchFamily="18" charset="0"/>
            </a:endParaRPr>
          </a:p>
          <a:p>
            <a:pPr indent="198915" algn="just">
              <a:spcAft>
                <a:spcPts val="663"/>
              </a:spcAft>
            </a:pPr>
            <a:endParaRPr lang="es-MX" sz="1400">
              <a:latin typeface="Times New Roman" panose="02020603050405020304" pitchFamily="18" charset="0"/>
              <a:cs typeface="Times New Roman" panose="02020603050405020304"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31</a:t>
            </a:fld>
            <a:endParaRPr lang="es-MX"/>
          </a:p>
        </p:txBody>
      </p:sp>
    </p:spTree>
    <p:extLst>
      <p:ext uri="{BB962C8B-B14F-4D97-AF65-F5344CB8AC3E}">
        <p14:creationId xmlns:p14="http://schemas.microsoft.com/office/powerpoint/2010/main" val="3305825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b="1">
                <a:latin typeface="Times New Roman" panose="02020603050405020304" pitchFamily="18" charset="0"/>
                <a:cs typeface="Times New Roman" panose="02020603050405020304" pitchFamily="18" charset="0"/>
              </a:rPr>
              <a:t>Organizaciones del Pueblo</a:t>
            </a:r>
            <a:endParaRPr lang="es-MX" sz="1400">
              <a:latin typeface="Times New Roman" panose="02020603050405020304" pitchFamily="18" charset="0"/>
              <a:cs typeface="Times New Roman" panose="02020603050405020304" pitchFamily="18" charset="0"/>
            </a:endParaRP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A fin de que se pudiera ejercer efectivamente </a:t>
            </a:r>
            <a:r>
              <a:rPr lang="es-MX" sz="1400" b="1">
                <a:latin typeface="Times New Roman" panose="02020603050405020304" pitchFamily="18" charset="0"/>
                <a:cs typeface="Times New Roman" panose="02020603050405020304" pitchFamily="18" charset="0"/>
              </a:rPr>
              <a:t>el gobierno del pueblo por el pueblo</a:t>
            </a:r>
            <a:r>
              <a:rPr lang="es-MX" sz="1400">
                <a:latin typeface="Times New Roman" panose="02020603050405020304" pitchFamily="18" charset="0"/>
                <a:cs typeface="Times New Roman" panose="02020603050405020304" pitchFamily="18" charset="0"/>
              </a:rPr>
              <a:t>, la Revolución del Sur planteó que era indispensable la organización del propio pueblo de manera independiente; incluso, independiente de la propia organización armada, elEjército Libertador </a:t>
            </a: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Los zapatistas plantearon, textualmente, que:</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A la acción de las armas carrancistas, había que contestar con una vigorosa </a:t>
            </a:r>
            <a:r>
              <a:rPr lang="es-MX" sz="1400" b="1">
                <a:latin typeface="Times New Roman" panose="02020603050405020304" pitchFamily="18" charset="0"/>
                <a:cs typeface="Times New Roman" panose="02020603050405020304" pitchFamily="18" charset="0"/>
              </a:rPr>
              <a:t>acción social</a:t>
            </a:r>
            <a:r>
              <a:rPr lang="es-MX" sz="1400">
                <a:latin typeface="Times New Roman" panose="02020603050405020304" pitchFamily="18" charset="0"/>
                <a:cs typeface="Times New Roman" panose="02020603050405020304" pitchFamily="18" charset="0"/>
              </a:rPr>
              <a:t>. Por esto se pensó en organismos </a:t>
            </a:r>
            <a:r>
              <a:rPr lang="es-MX" sz="1400" b="1">
                <a:latin typeface="Times New Roman" panose="02020603050405020304" pitchFamily="18" charset="0"/>
                <a:cs typeface="Times New Roman" panose="02020603050405020304" pitchFamily="18" charset="0"/>
              </a:rPr>
              <a:t>ejecutivos</a:t>
            </a:r>
            <a:r>
              <a:rPr lang="es-MX" sz="1400">
                <a:latin typeface="Times New Roman" panose="02020603050405020304" pitchFamily="18" charset="0"/>
                <a:cs typeface="Times New Roman" panose="02020603050405020304" pitchFamily="18" charset="0"/>
              </a:rPr>
              <a:t>, modestos y formados por individuos de </a:t>
            </a:r>
            <a:r>
              <a:rPr lang="es-MX" sz="1400" b="1">
                <a:latin typeface="Times New Roman" panose="02020603050405020304" pitchFamily="18" charset="0"/>
                <a:cs typeface="Times New Roman" panose="02020603050405020304" pitchFamily="18" charset="0"/>
              </a:rPr>
              <a:t>la clase trabajadora.</a:t>
            </a:r>
            <a:endParaRPr lang="es-MX" sz="1400">
              <a:latin typeface="Times New Roman" panose="02020603050405020304" pitchFamily="18" charset="0"/>
              <a:cs typeface="Times New Roman" panose="02020603050405020304" pitchFamily="18" charset="0"/>
            </a:endParaRP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Estas organizaciones fueron las </a:t>
            </a:r>
            <a:r>
              <a:rPr lang="es-MX" sz="1400" b="1">
                <a:latin typeface="Times New Roman" panose="02020603050405020304" pitchFamily="18" charset="0"/>
                <a:cs typeface="Times New Roman" panose="02020603050405020304" pitchFamily="18" charset="0"/>
              </a:rPr>
              <a:t>Juntas de Reformas Revolucionarias</a:t>
            </a:r>
            <a:r>
              <a:rPr lang="es-MX" sz="1400">
                <a:latin typeface="Times New Roman" panose="02020603050405020304" pitchFamily="18" charset="0"/>
                <a:cs typeface="Times New Roman" panose="02020603050405020304" pitchFamily="18" charset="0"/>
              </a:rPr>
              <a:t> en cada municipio.</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indent="198915" algn="just">
              <a:spcAft>
                <a:spcPts val="663"/>
              </a:spcAft>
            </a:pPr>
            <a:endParaRPr lang="es-MX" sz="1400">
              <a:latin typeface="Times New Roman" panose="02020603050405020304" pitchFamily="18" charset="0"/>
              <a:cs typeface="Times New Roman" panose="02020603050405020304"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32</a:t>
            </a:fld>
            <a:endParaRPr lang="es-MX"/>
          </a:p>
        </p:txBody>
      </p:sp>
    </p:spTree>
    <p:extLst>
      <p:ext uri="{BB962C8B-B14F-4D97-AF65-F5344CB8AC3E}">
        <p14:creationId xmlns:p14="http://schemas.microsoft.com/office/powerpoint/2010/main" val="3264096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a:latin typeface="Times New Roman" panose="02020603050405020304" pitchFamily="18" charset="0"/>
                <a:cs typeface="Times New Roman" panose="02020603050405020304" pitchFamily="18" charset="0"/>
              </a:rPr>
              <a:t>El decreto respectivo dice:</a:t>
            </a: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Siendo necesario para la mayor eficacia de la acción revolucionaria la formación de </a:t>
            </a:r>
            <a:r>
              <a:rPr lang="es-MX" sz="1400" b="1">
                <a:latin typeface="Times New Roman" panose="02020603050405020304" pitchFamily="18" charset="0"/>
                <a:cs typeface="Times New Roman" panose="02020603050405020304" pitchFamily="18" charset="0"/>
              </a:rPr>
              <a:t>organismos de ejecución y propaganda </a:t>
            </a:r>
            <a:r>
              <a:rPr lang="es-MX" sz="1400">
                <a:latin typeface="Times New Roman" panose="02020603050405020304" pitchFamily="18" charset="0"/>
                <a:cs typeface="Times New Roman" panose="02020603050405020304" pitchFamily="18" charset="0"/>
              </a:rPr>
              <a:t>en la mayor parte posible del territorio nacional:</a:t>
            </a:r>
          </a:p>
          <a:p>
            <a:pPr algn="just"/>
            <a:endParaRPr lang="es-MX" sz="1400">
              <a:latin typeface="Times New Roman" panose="02020603050405020304" pitchFamily="18" charset="0"/>
              <a:cs typeface="Times New Roman" panose="02020603050405020304" pitchFamily="18" charset="0"/>
            </a:endParaRPr>
          </a:p>
          <a:p>
            <a:pPr marL="292179" indent="-292179" algn="just">
              <a:buFontTx/>
              <a:buChar char="-"/>
            </a:pPr>
            <a:r>
              <a:rPr lang="es-MX" sz="1400">
                <a:latin typeface="Times New Roman" panose="02020603050405020304" pitchFamily="18" charset="0"/>
                <a:cs typeface="Times New Roman" panose="02020603050405020304" pitchFamily="18" charset="0"/>
              </a:rPr>
              <a:t>Procédase a establecer, bajo la denominación de Juntas de Reformas Revolucionarias, </a:t>
            </a:r>
            <a:r>
              <a:rPr lang="es-MX" sz="1400" b="1">
                <a:latin typeface="Times New Roman" panose="02020603050405020304" pitchFamily="18" charset="0"/>
                <a:cs typeface="Times New Roman" panose="02020603050405020304" pitchFamily="18" charset="0"/>
              </a:rPr>
              <a:t>órganos de acción y de propaganda revolucionarias.</a:t>
            </a:r>
          </a:p>
          <a:p>
            <a:pPr marL="292179" indent="-292179" algn="just">
              <a:buFontTx/>
              <a:buChar char="-"/>
            </a:pPr>
            <a:endParaRPr lang="es-MX" sz="1400" b="1">
              <a:latin typeface="Times New Roman" panose="02020603050405020304" pitchFamily="18" charset="0"/>
              <a:cs typeface="Times New Roman" panose="02020603050405020304" pitchFamily="18" charset="0"/>
            </a:endParaRPr>
          </a:p>
          <a:p>
            <a:pPr marL="292179" indent="-292179" algn="just">
              <a:buFontTx/>
              <a:buChar char="-"/>
            </a:pPr>
            <a:r>
              <a:rPr lang="es-MX" sz="1400">
                <a:latin typeface="Times New Roman" panose="02020603050405020304" pitchFamily="18" charset="0"/>
                <a:cs typeface="Times New Roman" panose="02020603050405020304" pitchFamily="18" charset="0"/>
              </a:rPr>
              <a:t>En cada cabecera de municipalidad se constituirá una Junta de Reformas Revolucionarias…</a:t>
            </a:r>
          </a:p>
          <a:p>
            <a:pPr marL="292179" indent="-292179" algn="just">
              <a:buFontTx/>
              <a:buChar char="-"/>
            </a:pPr>
            <a:endParaRPr lang="es-MX" sz="1400">
              <a:latin typeface="Times New Roman" panose="02020603050405020304" pitchFamily="18" charset="0"/>
              <a:cs typeface="Times New Roman" panose="02020603050405020304" pitchFamily="18" charset="0"/>
            </a:endParaRPr>
          </a:p>
          <a:p>
            <a:pPr marL="292179" indent="-292179" algn="just">
              <a:buFontTx/>
              <a:buChar char="-"/>
            </a:pPr>
            <a:r>
              <a:rPr lang="es-MX" sz="1400">
                <a:latin typeface="Times New Roman" panose="02020603050405020304" pitchFamily="18" charset="0"/>
                <a:cs typeface="Times New Roman" panose="02020603050405020304" pitchFamily="18" charset="0"/>
              </a:rPr>
              <a:t>Serán atribuciones de las Juntas de Reformas Revolucionarias… constituirse en </a:t>
            </a:r>
            <a:r>
              <a:rPr lang="es-MX" sz="1400" b="1">
                <a:latin typeface="Times New Roman" panose="02020603050405020304" pitchFamily="18" charset="0"/>
                <a:cs typeface="Times New Roman" panose="02020603050405020304" pitchFamily="18" charset="0"/>
              </a:rPr>
              <a:t>Tribunales Especiales de Tierras</a:t>
            </a:r>
            <a:r>
              <a:rPr lang="es-MX" sz="1400">
                <a:latin typeface="Times New Roman" panose="02020603050405020304" pitchFamily="18" charset="0"/>
                <a:cs typeface="Times New Roman" panose="02020603050405020304" pitchFamily="18" charset="0"/>
              </a:rPr>
              <a:t>… y en </a:t>
            </a:r>
            <a:r>
              <a:rPr lang="es-MX" sz="1400" b="1">
                <a:latin typeface="Times New Roman" panose="02020603050405020304" pitchFamily="18" charset="0"/>
                <a:cs typeface="Times New Roman" panose="02020603050405020304" pitchFamily="18" charset="0"/>
              </a:rPr>
              <a:t>Tribunales Especiales de Trabajo</a:t>
            </a:r>
            <a:r>
              <a:rPr lang="es-MX" sz="1400">
                <a:latin typeface="Times New Roman" panose="02020603050405020304" pitchFamily="18" charset="0"/>
                <a:cs typeface="Times New Roman" panose="02020603050405020304" pitchFamily="18" charset="0"/>
              </a:rPr>
              <a:t>… Dar a conocer al pueblo sus verdaderos derechos por medio de la prensa, conferencias, conversaciones, etcétera, invitándolo a ejercerlos con virilidad y a </a:t>
            </a:r>
            <a:r>
              <a:rPr lang="es-MX" sz="1400" b="1">
                <a:latin typeface="Times New Roman" panose="02020603050405020304" pitchFamily="18" charset="0"/>
                <a:cs typeface="Times New Roman" panose="02020603050405020304" pitchFamily="18" charset="0"/>
              </a:rPr>
              <a:t>tomar resueltamente posesión de las tierras usurpadas por los hacendados</a:t>
            </a:r>
            <a:r>
              <a:rPr lang="es-MX" sz="1400">
                <a:latin typeface="Times New Roman" pitchFamily="18" charset="0"/>
                <a:cs typeface="Times New Roman" pitchFamily="18" charset="0"/>
              </a:rPr>
              <a:t>… Velar por el pronto y exacto cumplimiento de las leyes emanadas de la revolución…</a:t>
            </a:r>
          </a:p>
          <a:p>
            <a:pPr indent="198915" algn="just">
              <a:spcAft>
                <a:spcPts val="663"/>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33</a:t>
            </a:fld>
            <a:endParaRPr lang="es-MX"/>
          </a:p>
        </p:txBody>
      </p:sp>
    </p:spTree>
    <p:extLst>
      <p:ext uri="{BB962C8B-B14F-4D97-AF65-F5344CB8AC3E}">
        <p14:creationId xmlns:p14="http://schemas.microsoft.com/office/powerpoint/2010/main" val="3209284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a:latin typeface="Times New Roman" panose="02020603050405020304" pitchFamily="18" charset="0"/>
                <a:cs typeface="Times New Roman" panose="02020603050405020304" pitchFamily="18" charset="0"/>
              </a:rPr>
              <a:t>Posteriormente, se organizaron las </a:t>
            </a:r>
            <a:r>
              <a:rPr lang="es-MX" sz="1400" b="1">
                <a:latin typeface="Times New Roman" panose="02020603050405020304" pitchFamily="18" charset="0"/>
                <a:cs typeface="Times New Roman" panose="02020603050405020304" pitchFamily="18" charset="0"/>
              </a:rPr>
              <a:t>Asociaciones Defensoras de los Principios Revolucionarios</a:t>
            </a:r>
            <a:r>
              <a:rPr lang="es-MX" sz="1400">
                <a:latin typeface="Times New Roman" panose="02020603050405020304" pitchFamily="18" charset="0"/>
                <a:cs typeface="Times New Roman" panose="02020603050405020304" pitchFamily="18" charset="0"/>
              </a:rPr>
              <a:t>, en todo el Estado de Morelos y parte del Estado de Puebla.</a:t>
            </a: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Las tareas de estas organizaciones fueron:</a:t>
            </a:r>
          </a:p>
          <a:p>
            <a:pPr algn="just"/>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Dar a conocer, tanto al elemento armado como a los vecinos pacíficos, los manifiestos, leyes y circulares que expida el Cuartel General del Sur; explicando los fines que persigue la revolución.</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Fomentar, con igual cuidado, la instrucción de la niñez y de la juventud a los que también explicará en forma adecuada los ideales revolucionarios.</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Vigilar el exacto cumplimiento de los principios revolucionarios, principalmente, los relativos a la cuestión agraria.</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315778" indent="-315778" algn="just">
              <a:buFontTx/>
              <a:buChar char="-"/>
            </a:pPr>
            <a:r>
              <a:rPr lang="es-MX" sz="1400">
                <a:latin typeface="Times New Roman" panose="02020603050405020304" pitchFamily="18" charset="0"/>
                <a:cs typeface="Times New Roman" panose="02020603050405020304" pitchFamily="18" charset="0"/>
              </a:rPr>
              <a:t>Mediar pacíficamente en los conflictos que surjan entre las autoridades civiles y los jefes militares [zapatistas] o clase de tropa revolucionaria.</a:t>
            </a:r>
          </a:p>
          <a:p>
            <a:pPr marL="315778" indent="-315778" algn="just">
              <a:buFontTx/>
              <a:buChar char="-"/>
            </a:pPr>
            <a:endParaRPr lang="es-MX" sz="1400">
              <a:latin typeface="Times New Roman" panose="02020603050405020304" pitchFamily="18" charset="0"/>
              <a:cs typeface="Times New Roman" panose="02020603050405020304" pitchFamily="18" charset="0"/>
            </a:endParaRPr>
          </a:p>
          <a:p>
            <a:pPr marL="299990" indent="-299990" algn="just">
              <a:buFontTx/>
              <a:buChar char="-"/>
            </a:pPr>
            <a:r>
              <a:rPr lang="es-MX" sz="1400">
                <a:latin typeface="Times New Roman" panose="02020603050405020304" pitchFamily="18" charset="0"/>
                <a:cs typeface="Times New Roman" panose="02020603050405020304" pitchFamily="18" charset="0"/>
              </a:rPr>
              <a:t>Nombrar, entre sus miembros, oradores que den </a:t>
            </a:r>
            <a:r>
              <a:rPr lang="es-MX" sz="1400" b="1">
                <a:latin typeface="Times New Roman" panose="02020603050405020304" pitchFamily="18" charset="0"/>
                <a:cs typeface="Times New Roman" panose="02020603050405020304" pitchFamily="18" charset="0"/>
              </a:rPr>
              <a:t>conferencias periódicas</a:t>
            </a:r>
            <a:r>
              <a:rPr lang="es-MX" sz="1400">
                <a:latin typeface="Times New Roman" pitchFamily="18" charset="0"/>
                <a:cs typeface="Times New Roman" pitchFamily="18" charset="0"/>
              </a:rPr>
              <a:t> y que recorran los pueblos de la respectiva jurisdicción, haciendo propaganda en favor de los principios revolucionarios.</a:t>
            </a:r>
          </a:p>
          <a:p>
            <a:pPr marL="299990" indent="-299990" algn="just">
              <a:buFontTx/>
              <a:buChar char="-"/>
            </a:pPr>
            <a:endParaRPr lang="es-MX" sz="1400">
              <a:latin typeface="Times New Roman" pitchFamily="18" charset="0"/>
              <a:cs typeface="Times New Roman" pitchFamily="18" charset="0"/>
            </a:endParaRPr>
          </a:p>
          <a:p>
            <a:pPr marL="299990" indent="-299990" algn="just">
              <a:buFontTx/>
              <a:buChar char="-"/>
            </a:pPr>
            <a:r>
              <a:rPr lang="es-MX" sz="1400">
                <a:latin typeface="Times New Roman" pitchFamily="18" charset="0"/>
                <a:cs typeface="Times New Roman" pitchFamily="18" charset="0"/>
              </a:rPr>
              <a:t>Tomar parte en las elecciones de toda clase de autoridades, formulando candidaturas que garanticen los intereses del pueblo.</a:t>
            </a:r>
          </a:p>
          <a:p>
            <a:pPr marL="299990" indent="-299990" algn="just">
              <a:buFontTx/>
              <a:buChar char="-"/>
            </a:pPr>
            <a:endParaRPr lang="es-MX" sz="1400">
              <a:latin typeface="Times New Roman" pitchFamily="18" charset="0"/>
              <a:cs typeface="Times New Roman" pitchFamily="18" charset="0"/>
            </a:endParaRPr>
          </a:p>
          <a:p>
            <a:pPr marL="299990" indent="-299990" algn="just">
              <a:buFontTx/>
              <a:buChar char="-"/>
            </a:pPr>
            <a:r>
              <a:rPr lang="es-MX" sz="1400">
                <a:latin typeface="Times New Roman" pitchFamily="18" charset="0"/>
                <a:cs typeface="Times New Roman" pitchFamily="18" charset="0"/>
              </a:rPr>
              <a:t>Procurar que la propaganda llegue hasta el seno de las familias y que los jefes de éstas inculquen a sus hijos y demás familiares los buenos principios.</a:t>
            </a:r>
          </a:p>
          <a:p>
            <a:pPr marL="299990" indent="-299990" algn="just">
              <a:buFontTx/>
              <a:buChar char="-"/>
            </a:pPr>
            <a:endParaRPr lang="es-MX" sz="1400">
              <a:latin typeface="Times New Roman" pitchFamily="18" charset="0"/>
              <a:cs typeface="Times New Roman" pitchFamily="18" charset="0"/>
            </a:endParaRPr>
          </a:p>
          <a:p>
            <a:pPr indent="198915" algn="just">
              <a:spcAft>
                <a:spcPts val="663"/>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34</a:t>
            </a:fld>
            <a:endParaRPr lang="es-MX"/>
          </a:p>
        </p:txBody>
      </p:sp>
    </p:spTree>
    <p:extLst>
      <p:ext uri="{BB962C8B-B14F-4D97-AF65-F5344CB8AC3E}">
        <p14:creationId xmlns:p14="http://schemas.microsoft.com/office/powerpoint/2010/main" val="1617807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indent="185892" algn="just"/>
            <a:r>
              <a:rPr lang="es-MX" sz="1400">
                <a:latin typeface="Times New Roman" panose="02020603050405020304" pitchFamily="18" charset="0"/>
                <a:cs typeface="Times New Roman" panose="02020603050405020304" pitchFamily="18" charset="0"/>
              </a:rPr>
              <a:t>Para formar parte de estas organizaciones populares debían cumplirse los siguientes requisitos:  ser mayor de 21 años, ser vecino del lugar, saber leer y escribir. </a:t>
            </a:r>
            <a:r>
              <a:rPr lang="es-MX" sz="1400" b="1">
                <a:latin typeface="Times New Roman" panose="02020603050405020304" pitchFamily="18" charset="0"/>
                <a:cs typeface="Times New Roman" panose="02020603050405020304" pitchFamily="18" charset="0"/>
              </a:rPr>
              <a:t>No haber explotado en ninguna época a los vecinos del pueblo</a:t>
            </a:r>
            <a:r>
              <a:rPr lang="es-MX" sz="1400">
                <a:latin typeface="Times New Roman" panose="02020603050405020304" pitchFamily="18" charset="0"/>
                <a:cs typeface="Times New Roman" panose="02020603050405020304" pitchFamily="18" charset="0"/>
              </a:rPr>
              <a:t>. Ser revolucionario o cuando menos simpatizar con los principios que defiende la revolución.</a:t>
            </a:r>
          </a:p>
          <a:p>
            <a:pPr indent="185892" algn="just"/>
            <a:endParaRPr lang="es-MX" sz="1400">
              <a:latin typeface="Times New Roman" panose="02020603050405020304" pitchFamily="18" charset="0"/>
              <a:cs typeface="Times New Roman" panose="02020603050405020304" pitchFamily="18" charset="0"/>
            </a:endParaRPr>
          </a:p>
          <a:p>
            <a:pPr indent="185892" algn="just"/>
            <a:r>
              <a:rPr lang="es-MX" sz="1400">
                <a:latin typeface="Times New Roman" panose="02020603050405020304" pitchFamily="18" charset="0"/>
                <a:cs typeface="Times New Roman" panose="02020603050405020304" pitchFamily="18" charset="0"/>
              </a:rPr>
              <a:t>En el distrito de Tochimilco, la Asociación Defensora de los Principios Revolucionarios tuvo </a:t>
            </a:r>
            <a:r>
              <a:rPr lang="es-MX" sz="1400" b="1">
                <a:latin typeface="Times New Roman" panose="02020603050405020304" pitchFamily="18" charset="0"/>
                <a:cs typeface="Times New Roman" panose="02020603050405020304" pitchFamily="18" charset="0"/>
              </a:rPr>
              <a:t>494 integrantes</a:t>
            </a:r>
            <a:r>
              <a:rPr lang="es-MX" sz="1400">
                <a:latin typeface="Times New Roman" panose="02020603050405020304" pitchFamily="18" charset="0"/>
                <a:cs typeface="Times New Roman" panose="02020603050405020304" pitchFamily="18" charset="0"/>
              </a:rPr>
              <a:t>, originarios de ocho pueblos. En la primera asamblea, esta organización ordenó suspender el desmonte inmoderado en las montañas del Popocatépetl y se nombraron comisionados para inspeccionar los bosques.</a:t>
            </a:r>
          </a:p>
          <a:p>
            <a:pPr algn="just"/>
            <a:endParaRPr lang="es-MX" sz="1400">
              <a:latin typeface="Times New Roman" panose="02020603050405020304" pitchFamily="18" charset="0"/>
              <a:cs typeface="Times New Roman" panose="02020603050405020304" pitchFamily="18" charset="0"/>
            </a:endParaRPr>
          </a:p>
          <a:p>
            <a:pPr algn="just"/>
            <a:endParaRPr lang="es-MX" sz="1400">
              <a:latin typeface="Times New Roman" panose="02020603050405020304" pitchFamily="18" charset="0"/>
              <a:cs typeface="Times New Roman" panose="02020603050405020304" pitchFamily="18" charset="0"/>
            </a:endParaRPr>
          </a:p>
          <a:p>
            <a:pPr indent="198915" algn="just">
              <a:spcAft>
                <a:spcPts val="663"/>
              </a:spcAft>
            </a:pPr>
            <a:endParaRPr lang="es-MX" sz="1400">
              <a:latin typeface="Times New Roman" panose="02020603050405020304" pitchFamily="18" charset="0"/>
              <a:cs typeface="Times New Roman" panose="02020603050405020304" pitchFamily="18" charset="0"/>
            </a:endParaRP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35</a:t>
            </a:fld>
            <a:endParaRPr lang="es-MX"/>
          </a:p>
        </p:txBody>
      </p:sp>
    </p:spTree>
    <p:extLst>
      <p:ext uri="{BB962C8B-B14F-4D97-AF65-F5344CB8AC3E}">
        <p14:creationId xmlns:p14="http://schemas.microsoft.com/office/powerpoint/2010/main" val="1490680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99498"/>
            <a:ext cx="6190153" cy="7105216"/>
          </a:xfrm>
        </p:spPr>
        <p:txBody>
          <a:bodyPr/>
          <a:lstStyle/>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En estas tareas organizativas, los zapatistas pusieron el énfasis en </a:t>
            </a:r>
            <a:r>
              <a:rPr lang="es-MX" sz="1400" b="1">
                <a:latin typeface="Times New Roman" panose="02020603050405020304" pitchFamily="18" charset="0"/>
                <a:cs typeface="Times New Roman" panose="02020603050405020304" pitchFamily="18" charset="0"/>
              </a:rPr>
              <a:t>tareas específicas</a:t>
            </a:r>
            <a:r>
              <a:rPr lang="es-MX" sz="1400">
                <a:latin typeface="Times New Roman" panose="02020603050405020304" pitchFamily="18" charset="0"/>
                <a:cs typeface="Times New Roman" panose="02020603050405020304" pitchFamily="18" charset="0"/>
              </a:rPr>
              <a:t> y en </a:t>
            </a:r>
            <a:r>
              <a:rPr lang="es-MX" sz="1400" b="1">
                <a:latin typeface="Times New Roman" panose="02020603050405020304" pitchFamily="18" charset="0"/>
                <a:cs typeface="Times New Roman" panose="02020603050405020304" pitchFamily="18" charset="0"/>
              </a:rPr>
              <a:t>la territorialidad</a:t>
            </a:r>
            <a:r>
              <a:rPr lang="es-MX" sz="1400">
                <a:latin typeface="Times New Roman" panose="02020603050405020304" pitchFamily="18" charset="0"/>
                <a:cs typeface="Times New Roman" panose="02020603050405020304" pitchFamily="18" charset="0"/>
              </a:rPr>
              <a:t> de la revolución. Por ejemplo, las Juntas de Reformas Revolucionarias para actuar como tribunales agrarios y laborales; las Asociaciones de Defensa de los Principios Revolucionarios, para promover la educación y difundir los ideales zapatistas.</a:t>
            </a: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Pero, además, en todos los aspectos se manifestó </a:t>
            </a:r>
            <a:r>
              <a:rPr lang="es-MX" sz="1400" b="1">
                <a:latin typeface="Times New Roman" panose="02020603050405020304" pitchFamily="18" charset="0"/>
                <a:cs typeface="Times New Roman" panose="02020603050405020304" pitchFamily="18" charset="0"/>
              </a:rPr>
              <a:t>el principio colectivo</a:t>
            </a:r>
            <a:r>
              <a:rPr lang="es-MX" sz="1400">
                <a:latin typeface="Times New Roman" panose="02020603050405020304" pitchFamily="18" charset="0"/>
                <a:cs typeface="Times New Roman" panose="02020603050405020304" pitchFamily="18" charset="0"/>
              </a:rPr>
              <a:t>: Fábricas Nacionales, Escuelas Nacionales y bandera nacional en las fotografías; la libertad municipal como </a:t>
            </a:r>
            <a:r>
              <a:rPr lang="es-MX" sz="1400" b="1">
                <a:latin typeface="Times New Roman" panose="02020603050405020304" pitchFamily="18" charset="0"/>
                <a:cs typeface="Times New Roman" panose="02020603050405020304" pitchFamily="18" charset="0"/>
              </a:rPr>
              <a:t>la primera y más importante de las instituciones democráticas</a:t>
            </a:r>
            <a:r>
              <a:rPr lang="es-MX" sz="1400">
                <a:latin typeface="Times New Roman" panose="02020603050405020304" pitchFamily="18" charset="0"/>
                <a:cs typeface="Times New Roman" panose="02020603050405020304" pitchFamily="18" charset="0"/>
              </a:rPr>
              <a:t>, NO el individualismo burgués; asambleas de vecinos en cada localidad, Juntas de Reformas Revolucionarias, Asociaciones Defensoras de los Principios Revolucionarios, y más.</a:t>
            </a: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36</a:t>
            </a:fld>
            <a:endParaRPr lang="es-MX" dirty="0"/>
          </a:p>
        </p:txBody>
      </p:sp>
    </p:spTree>
    <p:extLst>
      <p:ext uri="{BB962C8B-B14F-4D97-AF65-F5344CB8AC3E}">
        <p14:creationId xmlns:p14="http://schemas.microsoft.com/office/powerpoint/2010/main" val="2186976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804863" y="744538"/>
            <a:ext cx="1392237" cy="1042987"/>
          </a:xfrm>
        </p:spPr>
      </p:sp>
      <p:sp>
        <p:nvSpPr>
          <p:cNvPr id="3" name="2 Marcador de notas"/>
          <p:cNvSpPr>
            <a:spLocks noGrp="1"/>
          </p:cNvSpPr>
          <p:nvPr>
            <p:ph type="body" idx="1"/>
          </p:nvPr>
        </p:nvSpPr>
        <p:spPr>
          <a:xfrm>
            <a:off x="773770" y="2076078"/>
            <a:ext cx="6190153" cy="7128636"/>
          </a:xfrm>
        </p:spPr>
        <p:txBody>
          <a:bodyPr/>
          <a:lstStyle/>
          <a:p>
            <a:pPr algn="just"/>
            <a:r>
              <a:rPr lang="es-MX" sz="1400">
                <a:latin typeface="Times New Roman" panose="02020603050405020304" pitchFamily="18" charset="0"/>
                <a:cs typeface="Times New Roman" panose="02020603050405020304" pitchFamily="18" charset="0"/>
              </a:rPr>
              <a:t>Hace cien años, una vez más, el ejército de Estados Unidos invadió la República Mexicana. En esa ocasión, Emiliano Zapata emitió un Manifiesto dirigido Al Pueblo de México. Con esto termino.</a:t>
            </a:r>
          </a:p>
          <a:p>
            <a:pPr algn="r"/>
            <a:endParaRPr lang="es-MX" sz="1400">
              <a:latin typeface="Times New Roman" panose="02020603050405020304" pitchFamily="18" charset="0"/>
              <a:cs typeface="Times New Roman" panose="02020603050405020304" pitchFamily="18" charset="0"/>
            </a:endParaRPr>
          </a:p>
          <a:p>
            <a:pPr algn="r"/>
            <a:r>
              <a:rPr lang="es-MX" sz="1400">
                <a:latin typeface="Times New Roman" panose="02020603050405020304" pitchFamily="18" charset="0"/>
                <a:cs typeface="Times New Roman" panose="02020603050405020304" pitchFamily="18" charset="0"/>
              </a:rPr>
              <a:t>Cuartel </a:t>
            </a:r>
            <a:r>
              <a:rPr lang="es-MX" sz="1400" dirty="0">
                <a:latin typeface="Times New Roman" panose="02020603050405020304" pitchFamily="18" charset="0"/>
                <a:cs typeface="Times New Roman" panose="02020603050405020304" pitchFamily="18" charset="0"/>
              </a:rPr>
              <a:t>General en </a:t>
            </a:r>
            <a:r>
              <a:rPr lang="es-MX" sz="1400" dirty="0" err="1">
                <a:latin typeface="Times New Roman" panose="02020603050405020304" pitchFamily="18" charset="0"/>
                <a:cs typeface="Times New Roman" panose="02020603050405020304" pitchFamily="18" charset="0"/>
              </a:rPr>
              <a:t>Tlaltizapán</a:t>
            </a:r>
            <a:r>
              <a:rPr lang="es-MX" sz="1400">
                <a:latin typeface="Times New Roman" panose="02020603050405020304" pitchFamily="18" charset="0"/>
                <a:cs typeface="Times New Roman" panose="02020603050405020304" pitchFamily="18" charset="0"/>
              </a:rPr>
              <a:t>, 29 de mayo de 1916.</a:t>
            </a:r>
          </a:p>
          <a:p>
            <a:pPr algn="just"/>
            <a:endParaRPr lang="es-MX" sz="1400">
              <a:latin typeface="Times New Roman" panose="02020603050405020304" pitchFamily="18" charset="0"/>
              <a:cs typeface="Times New Roman" panose="02020603050405020304" pitchFamily="18" charset="0"/>
            </a:endParaRPr>
          </a:p>
          <a:p>
            <a:pPr algn="just"/>
            <a:r>
              <a:rPr lang="es-MX" sz="1400" b="1">
                <a:latin typeface="Times New Roman" panose="02020603050405020304" pitchFamily="18" charset="0"/>
                <a:cs typeface="Times New Roman" panose="02020603050405020304" pitchFamily="18" charset="0"/>
              </a:rPr>
              <a:t>Y la lucha sigue</a:t>
            </a:r>
            <a:r>
              <a:rPr lang="es-MX" sz="1400">
                <a:latin typeface="Times New Roman" panose="02020603050405020304" pitchFamily="18" charset="0"/>
                <a:cs typeface="Times New Roman" panose="02020603050405020304" pitchFamily="18" charset="0"/>
              </a:rPr>
              <a:t>: de un lado, los acaparadores de tierras, los ladrones de montes y aguas, </a:t>
            </a:r>
            <a:r>
              <a:rPr lang="es-MX" sz="1400" b="1">
                <a:latin typeface="Times New Roman" panose="02020603050405020304" pitchFamily="18" charset="0"/>
                <a:cs typeface="Times New Roman" panose="02020603050405020304" pitchFamily="18" charset="0"/>
              </a:rPr>
              <a:t>los que todo lo monopolizan, desde el ganado hasta el petróleo</a:t>
            </a:r>
            <a:r>
              <a:rPr lang="es-MX" sz="1400">
                <a:latin typeface="Times New Roman" panose="02020603050405020304" pitchFamily="18" charset="0"/>
                <a:cs typeface="Times New Roman" panose="02020603050405020304" pitchFamily="18" charset="0"/>
              </a:rPr>
              <a:t>. Y del otro, los campesinos despojados de sus heredades, la gran multitud de los que tienen agravios o injusticias que vengar, los que han sido robados en su jornal o en sus intereses, los que fueron arrojados de sus campos y de sus chozas por la codicia del gran señor, y que quieren recobrar lo que es suyo, </a:t>
            </a:r>
            <a:r>
              <a:rPr lang="es-MX" sz="1400" b="1">
                <a:latin typeface="Times New Roman" panose="02020603050405020304" pitchFamily="18" charset="0"/>
                <a:cs typeface="Times New Roman" panose="02020603050405020304" pitchFamily="18" charset="0"/>
              </a:rPr>
              <a:t>tener un pedazo de tierra que les permita trabajar y vivir como hombres libres, sin capataz y sin amo, sin humillaciones y sin miserias</a:t>
            </a:r>
            <a:r>
              <a:rPr lang="es-MX" sz="1400">
                <a:latin typeface="Times New Roman" panose="02020603050405020304" pitchFamily="18" charset="0"/>
                <a:cs typeface="Times New Roman" panose="02020603050405020304" pitchFamily="18" charset="0"/>
              </a:rPr>
              <a:t>.</a:t>
            </a:r>
          </a:p>
          <a:p>
            <a:pPr algn="just"/>
            <a:endParaRPr lang="es-MX" sz="1400">
              <a:latin typeface="Times New Roman" panose="02020603050405020304" pitchFamily="18" charset="0"/>
              <a:cs typeface="Times New Roman" panose="02020603050405020304" pitchFamily="18" charset="0"/>
            </a:endParaRPr>
          </a:p>
          <a:p>
            <a:pPr algn="just"/>
            <a:r>
              <a:rPr lang="es-MX" sz="1400">
                <a:latin typeface="Times New Roman" panose="02020603050405020304" pitchFamily="18" charset="0"/>
                <a:cs typeface="Times New Roman" panose="02020603050405020304" pitchFamily="18" charset="0"/>
              </a:rPr>
              <a:t>Cuando esto se haya logrado, cuando el campesino pueda gritar “soy hombre libre, no tengo amos, no dependo de nadie mas que de mi trabajo”, entonces diremos los revolucionarios que nuestra misión ha concluido, entonces podrá afirmarse que </a:t>
            </a:r>
            <a:r>
              <a:rPr lang="es-MX" sz="1400" b="1">
                <a:latin typeface="Times New Roman" panose="02020603050405020304" pitchFamily="18" charset="0"/>
                <a:cs typeface="Times New Roman" panose="02020603050405020304" pitchFamily="18" charset="0"/>
              </a:rPr>
              <a:t>todos los mexicanos tienen Patria</a:t>
            </a:r>
            <a:r>
              <a:rPr lang="es-MX" sz="1400">
                <a:latin typeface="Times New Roman" panose="02020603050405020304" pitchFamily="18" charset="0"/>
                <a:cs typeface="Times New Roman" panose="02020603050405020304" pitchFamily="18" charset="0"/>
              </a:rPr>
              <a:t>, entonces </a:t>
            </a:r>
            <a:r>
              <a:rPr lang="es-MX" sz="1400" b="1">
                <a:latin typeface="Times New Roman" panose="02020603050405020304" pitchFamily="18" charset="0"/>
                <a:cs typeface="Times New Roman" panose="02020603050405020304" pitchFamily="18" charset="0"/>
              </a:rPr>
              <a:t>será grande el Pueblo, poderosa y respetada la República</a:t>
            </a:r>
            <a:r>
              <a:rPr lang="es-MX" sz="1400">
                <a:latin typeface="Times New Roman" panose="02020603050405020304" pitchFamily="18" charset="0"/>
                <a:cs typeface="Times New Roman" panose="02020603050405020304" pitchFamily="18" charset="0"/>
              </a:rPr>
              <a:t>.</a:t>
            </a:r>
          </a:p>
          <a:p>
            <a:pPr algn="just"/>
            <a:endParaRPr lang="es-MX" sz="1400">
              <a:latin typeface="Times New Roman" panose="02020603050405020304" pitchFamily="18" charset="0"/>
              <a:cs typeface="Times New Roman" panose="02020603050405020304" pitchFamily="18" charset="0"/>
            </a:endParaRPr>
          </a:p>
          <a:p>
            <a:pPr algn="r"/>
            <a:r>
              <a:rPr lang="es-MX" sz="1400">
                <a:latin typeface="Times New Roman" panose="02020603050405020304" pitchFamily="18" charset="0"/>
                <a:cs typeface="Times New Roman" panose="02020603050405020304" pitchFamily="18" charset="0"/>
              </a:rPr>
              <a:t>El general en jefe Emiliano Zapata.</a:t>
            </a:r>
          </a:p>
          <a:p>
            <a:pPr indent="198915" algn="just">
              <a:spcAft>
                <a:spcPts val="663"/>
              </a:spcAft>
            </a:pPr>
            <a:endParaRPr lang="es-MX" sz="1400">
              <a:latin typeface="Times New Roman" panose="02020603050405020304" pitchFamily="18" charset="0"/>
              <a:cs typeface="Times New Roman" panose="02020603050405020304" pitchFamily="18" charset="0"/>
            </a:endParaRPr>
          </a:p>
          <a:p>
            <a:pPr indent="198915" algn="just">
              <a:spcAft>
                <a:spcPts val="663"/>
              </a:spcAft>
            </a:pPr>
            <a:r>
              <a:rPr lang="es-MX" sz="1400">
                <a:latin typeface="Times New Roman" panose="02020603050405020304" pitchFamily="18" charset="0"/>
                <a:cs typeface="Times New Roman" panose="02020603050405020304" pitchFamily="18" charset="0"/>
              </a:rPr>
              <a:t>Es todo, muchas gracias.</a:t>
            </a:r>
          </a:p>
        </p:txBody>
      </p:sp>
      <p:sp>
        <p:nvSpPr>
          <p:cNvPr id="4" name="3 Marcador de número de diapositiva"/>
          <p:cNvSpPr>
            <a:spLocks noGrp="1"/>
          </p:cNvSpPr>
          <p:nvPr>
            <p:ph type="sldNum" sz="quarter" idx="10"/>
          </p:nvPr>
        </p:nvSpPr>
        <p:spPr>
          <a:xfrm>
            <a:off x="3706356" y="430447"/>
            <a:ext cx="3353000" cy="497552"/>
          </a:xfrm>
        </p:spPr>
        <p:txBody>
          <a:bodyPr/>
          <a:lstStyle/>
          <a:p>
            <a:fld id="{CE3A4C77-2D39-4219-ABB8-7D7EDDDA01E7}" type="slidenum">
              <a:rPr lang="es-MX" smtClean="0"/>
              <a:t>37</a:t>
            </a:fld>
            <a:endParaRPr lang="es-MX"/>
          </a:p>
        </p:txBody>
      </p:sp>
    </p:spTree>
    <p:extLst>
      <p:ext uri="{BB962C8B-B14F-4D97-AF65-F5344CB8AC3E}">
        <p14:creationId xmlns:p14="http://schemas.microsoft.com/office/powerpoint/2010/main" val="1371045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El planteamiento de Zapata es sencillo y nítido, contiene la clave de la revolución campesina de México que él jefaturó:</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1°. La usurpación primordial de la tierra, en México, se hizo por medio de la guerra colonial.</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2°. La inmensa propiedad agraria despojada a los pueblos, por medio de las armas, se transimtió a diferentes usurpadores, durante cuatro siglos.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3°. La revolución campesina de México asumió el deber de restituir las tierras a sus legítimos dueños, por medio de la acción directa y sin mediación de la ley.</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En este sentido, el Plan de Ayala no se presentó ofreciendo “bienandanzas para después del triunfo”; fue, más bien, un llamamiento a la insurrección y a la acción directa de los campesinos. Esa fue su característica más peculiar.</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4</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algn="ctr">
              <a:spcAft>
                <a:spcPts val="614"/>
              </a:spcAft>
            </a:pPr>
            <a:r>
              <a:rPr lang="es-MX" sz="1800" b="1">
                <a:latin typeface="Times New Roman" pitchFamily="18" charset="0"/>
                <a:cs typeface="Times New Roman" pitchFamily="18" charset="0"/>
              </a:rPr>
              <a:t>Programa narrativo del Plan de Ayala</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En el Plan de Ayala, igual que en la carta de Emiliano Zapata, existe una secuencia de estados o situaciones fundamentales. Estas situaciones se refieren a la relación que guardan los </a:t>
            </a:r>
            <a:r>
              <a:rPr lang="es-MX" sz="1400" b="1">
                <a:latin typeface="Times New Roman" pitchFamily="18" charset="0"/>
                <a:cs typeface="Times New Roman" pitchFamily="18" charset="0"/>
              </a:rPr>
              <a:t>Sujetos</a:t>
            </a:r>
            <a:r>
              <a:rPr lang="es-MX" sz="1400">
                <a:latin typeface="Times New Roman" pitchFamily="18" charset="0"/>
                <a:cs typeface="Times New Roman" pitchFamily="18" charset="0"/>
              </a:rPr>
              <a:t> y el </a:t>
            </a:r>
            <a:r>
              <a:rPr lang="es-MX" sz="1400" b="1">
                <a:latin typeface="Times New Roman" pitchFamily="18" charset="0"/>
                <a:cs typeface="Times New Roman" pitchFamily="18" charset="0"/>
              </a:rPr>
              <a:t>Objeto</a:t>
            </a:r>
            <a:r>
              <a:rPr lang="es-MX" sz="1400">
                <a:latin typeface="Times New Roman" pitchFamily="18" charset="0"/>
                <a:cs typeface="Times New Roman" pitchFamily="18" charset="0"/>
              </a:rPr>
              <a:t> (Tierras, Montes y Aguas).</a:t>
            </a:r>
          </a:p>
          <a:p>
            <a:pPr indent="184050" algn="just">
              <a:spcAft>
                <a:spcPts val="614"/>
              </a:spcAft>
            </a:pPr>
            <a:r>
              <a:rPr lang="es-MX" sz="1400" b="1">
                <a:latin typeface="Times New Roman" pitchFamily="18" charset="0"/>
                <a:cs typeface="Times New Roman" pitchFamily="18" charset="0"/>
              </a:rPr>
              <a:t>En el primer estado</a:t>
            </a:r>
            <a:r>
              <a:rPr lang="es-MX" sz="1400">
                <a:latin typeface="Times New Roman" pitchFamily="18" charset="0"/>
                <a:cs typeface="Times New Roman" pitchFamily="18" charset="0"/>
              </a:rPr>
              <a:t>, antes de la guerra colonial, los pueblos se encuentran en posesión de sus Tierras, Montes y Aguas. Esto se puede formular del siguiente modo: </a:t>
            </a:r>
          </a:p>
          <a:p>
            <a:pPr algn="ctr">
              <a:spcAft>
                <a:spcPts val="614"/>
              </a:spcAft>
            </a:pPr>
            <a:r>
              <a:rPr lang="es-MX" sz="1400">
                <a:latin typeface="Times New Roman" pitchFamily="18" charset="0"/>
                <a:cs typeface="Times New Roman" pitchFamily="18" charset="0"/>
              </a:rPr>
              <a:t>El Sujeto 1 (pueblo) está en </a:t>
            </a:r>
            <a:r>
              <a:rPr lang="es-MX" sz="1400" b="1">
                <a:latin typeface="Times New Roman" pitchFamily="18" charset="0"/>
                <a:cs typeface="Times New Roman" pitchFamily="18" charset="0"/>
              </a:rPr>
              <a:t>posesión</a:t>
            </a:r>
            <a:r>
              <a:rPr lang="es-MX" sz="1400">
                <a:latin typeface="Times New Roman" pitchFamily="18" charset="0"/>
                <a:cs typeface="Times New Roman" pitchFamily="18" charset="0"/>
              </a:rPr>
              <a:t> del objeto.</a:t>
            </a:r>
          </a:p>
          <a:p>
            <a:pPr indent="185047" algn="just">
              <a:spcAft>
                <a:spcPts val="614"/>
              </a:spcAft>
            </a:pPr>
            <a:r>
              <a:rPr lang="es-MX" sz="1400" b="1">
                <a:latin typeface="Times New Roman" pitchFamily="18" charset="0"/>
                <a:cs typeface="Times New Roman" pitchFamily="18" charset="0"/>
              </a:rPr>
              <a:t>En el segundo estado</a:t>
            </a:r>
            <a:r>
              <a:rPr lang="es-MX" sz="1400">
                <a:latin typeface="Times New Roman" pitchFamily="18" charset="0"/>
                <a:cs typeface="Times New Roman" pitchFamily="18" charset="0"/>
              </a:rPr>
              <a:t>, bajo el colonialismo, los pueblos han sido despojados de sus Tierras, Montes y Aguas por los hacendados.</a:t>
            </a:r>
          </a:p>
          <a:p>
            <a:pPr indent="185047" algn="just">
              <a:spcAft>
                <a:spcPts val="614"/>
              </a:spcAft>
            </a:pPr>
            <a:endParaRPr lang="es-MX" sz="1400">
              <a:latin typeface="Times New Roman" pitchFamily="18" charset="0"/>
              <a:cs typeface="Times New Roman" pitchFamily="18" charset="0"/>
            </a:endParaRPr>
          </a:p>
          <a:p>
            <a:pPr indent="185047" algn="just">
              <a:spcAft>
                <a:spcPts val="614"/>
              </a:spcAft>
            </a:pPr>
            <a:r>
              <a:rPr lang="es-MX" sz="1400" b="1">
                <a:latin typeface="Times New Roman" pitchFamily="18" charset="0"/>
                <a:cs typeface="Times New Roman" pitchFamily="18" charset="0"/>
              </a:rPr>
              <a:t>La transformación </a:t>
            </a:r>
            <a:r>
              <a:rPr lang="es-MX" sz="1400">
                <a:latin typeface="Times New Roman" pitchFamily="18" charset="0"/>
                <a:cs typeface="Times New Roman" pitchFamily="18" charset="0"/>
              </a:rPr>
              <a:t>que plantea el Plan de Ayala, la </a:t>
            </a:r>
            <a:r>
              <a:rPr lang="es-MX" sz="1400" b="1">
                <a:latin typeface="Times New Roman" pitchFamily="18" charset="0"/>
                <a:cs typeface="Times New Roman" pitchFamily="18" charset="0"/>
              </a:rPr>
              <a:t>restitución</a:t>
            </a:r>
            <a:r>
              <a:rPr lang="es-MX" sz="1400">
                <a:latin typeface="Times New Roman" pitchFamily="18" charset="0"/>
                <a:cs typeface="Times New Roman" pitchFamily="18" charset="0"/>
              </a:rPr>
              <a:t> de las tierras </a:t>
            </a:r>
            <a:r>
              <a:rPr lang="es-MX" sz="1400" b="1">
                <a:latin typeface="Times New Roman" pitchFamily="18" charset="0"/>
                <a:cs typeface="Times New Roman" pitchFamily="18" charset="0"/>
              </a:rPr>
              <a:t>usurpadas</a:t>
            </a:r>
            <a:r>
              <a:rPr lang="es-MX" sz="1400">
                <a:latin typeface="Times New Roman" pitchFamily="18" charset="0"/>
                <a:cs typeface="Times New Roman" pitchFamily="18" charset="0"/>
              </a:rPr>
              <a:t> a los pueblos, significa que el Sujeto 1 vuelve a estar en posesión del Objeto.</a:t>
            </a:r>
          </a:p>
          <a:p>
            <a:pPr indent="185047" algn="just">
              <a:spcAft>
                <a:spcPts val="614"/>
              </a:spcAft>
            </a:pPr>
            <a:r>
              <a:rPr lang="es-MX" sz="1400">
                <a:latin typeface="Times New Roman" pitchFamily="18" charset="0"/>
                <a:cs typeface="Times New Roman" pitchFamily="18" charset="0"/>
              </a:rPr>
              <a:t>Pero, además, hay dos cuestiones fundamentales. </a:t>
            </a:r>
          </a:p>
          <a:p>
            <a:pPr indent="185047" algn="just">
              <a:spcAft>
                <a:spcPts val="614"/>
              </a:spcAft>
            </a:pPr>
            <a:r>
              <a:rPr lang="es-MX" sz="1400">
                <a:latin typeface="Times New Roman" pitchFamily="18" charset="0"/>
                <a:cs typeface="Times New Roman" pitchFamily="18" charset="0"/>
              </a:rPr>
              <a:t>1. El propio pueblo despojado es el sujeto que lleva a cabo la transformación agraria, la restitución de las tierras, montes y aguas usurpados. </a:t>
            </a:r>
          </a:p>
          <a:p>
            <a:pPr indent="185047" algn="just">
              <a:spcAft>
                <a:spcPts val="614"/>
              </a:spcAft>
            </a:pPr>
            <a:r>
              <a:rPr lang="es-MX" sz="1400">
                <a:latin typeface="Times New Roman" pitchFamily="18" charset="0"/>
                <a:cs typeface="Times New Roman" pitchFamily="18" charset="0"/>
              </a:rPr>
              <a:t>2. Y lo que permite realizar y sostener esa transformación, es otro objeto, un objeto modal (el objeto que establece el modo de la acción: con las armas en la mano). </a:t>
            </a:r>
          </a:p>
          <a:p>
            <a:pPr algn="just">
              <a:spcAft>
                <a:spcPts val="614"/>
              </a:spcAft>
            </a:pPr>
            <a:endParaRPr lang="es-MX" sz="1400">
              <a:latin typeface="Times New Roman" pitchFamily="18" charset="0"/>
              <a:cs typeface="Times New Roman" pitchFamily="18" charset="0"/>
            </a:endParaRPr>
          </a:p>
          <a:p>
            <a:pPr algn="just">
              <a:spcAft>
                <a:spcPts val="614"/>
              </a:spcAft>
            </a:pPr>
            <a:endParaRPr lang="es-MX" sz="1400">
              <a:latin typeface="Times New Roman" pitchFamily="18" charset="0"/>
              <a:cs typeface="Times New Roman" pitchFamily="18" charset="0"/>
            </a:endParaRPr>
          </a:p>
          <a:p>
            <a:pPr algn="just">
              <a:spcAft>
                <a:spcPts val="614"/>
              </a:spcAft>
            </a:pPr>
            <a:endParaRPr lang="es-MX" sz="1400">
              <a:latin typeface="Times New Roman" pitchFamily="18" charset="0"/>
              <a:cs typeface="Times New Roman" pitchFamily="18" charset="0"/>
            </a:endParaRPr>
          </a:p>
          <a:p>
            <a:pPr algn="just">
              <a:spcAft>
                <a:spcPts val="614"/>
              </a:spcAft>
            </a:pPr>
            <a:endParaRPr lang="es-MX" sz="1400">
              <a:latin typeface="Times New Roman" pitchFamily="18" charset="0"/>
              <a:cs typeface="Times New Roman" pitchFamily="18" charset="0"/>
            </a:endParaRPr>
          </a:p>
          <a:p>
            <a:pPr algn="just">
              <a:spcAft>
                <a:spcPts val="614"/>
              </a:spcAft>
            </a:pPr>
            <a:endParaRPr lang="es-MX" sz="1400">
              <a:latin typeface="Times New Roman" pitchFamily="18" charset="0"/>
              <a:cs typeface="Times New Roman" pitchFamily="18" charset="0"/>
            </a:endParaRPr>
          </a:p>
          <a:p>
            <a:pPr algn="just">
              <a:spcAft>
                <a:spcPts val="614"/>
              </a:spcAft>
            </a:pPr>
            <a:endParaRPr lang="es-MX" sz="1400">
              <a:latin typeface="Times New Roman" pitchFamily="18" charset="0"/>
              <a:cs typeface="Times New Roman" pitchFamily="18" charset="0"/>
            </a:endParaRPr>
          </a:p>
          <a:p>
            <a:pPr marL="350615" indent="-350615" algn="just">
              <a:spcAft>
                <a:spcPts val="614"/>
              </a:spcAft>
              <a:buAutoNum type="arabicPeriod"/>
            </a:pPr>
            <a:endParaRPr lang="es-MX" sz="1400">
              <a:latin typeface="Times New Roman" pitchFamily="18" charset="0"/>
              <a:cs typeface="Times New Roman" pitchFamily="18" charset="0"/>
            </a:endParaRP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5</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algn="just">
              <a:spcAft>
                <a:spcPts val="614"/>
              </a:spcAft>
            </a:pPr>
            <a:r>
              <a:rPr lang="es-MX" sz="1400">
                <a:latin typeface="Times New Roman" pitchFamily="18" charset="0"/>
                <a:cs typeface="Times New Roman" pitchFamily="18" charset="0"/>
              </a:rPr>
              <a:t>Con estos elementos analíticos, podemos observar las diferencias fundamentales que existen entre la </a:t>
            </a:r>
            <a:r>
              <a:rPr lang="es-MX" sz="1400" b="1">
                <a:latin typeface="Times New Roman" pitchFamily="18" charset="0"/>
                <a:cs typeface="Times New Roman" pitchFamily="18" charset="0"/>
              </a:rPr>
              <a:t>Revolución Agraria </a:t>
            </a:r>
            <a:r>
              <a:rPr lang="es-MX" sz="1400">
                <a:latin typeface="Times New Roman" pitchFamily="18" charset="0"/>
                <a:cs typeface="Times New Roman" pitchFamily="18" charset="0"/>
              </a:rPr>
              <a:t>proclamada por los zapatistas en el Plan de Ayala y la </a:t>
            </a:r>
            <a:r>
              <a:rPr lang="es-MX" sz="1400" b="1">
                <a:latin typeface="Times New Roman" pitchFamily="18" charset="0"/>
                <a:cs typeface="Times New Roman" pitchFamily="18" charset="0"/>
              </a:rPr>
              <a:t>Reforma Agraria</a:t>
            </a:r>
            <a:r>
              <a:rPr lang="es-MX" sz="1400">
                <a:latin typeface="Times New Roman" pitchFamily="18" charset="0"/>
                <a:cs typeface="Times New Roman" pitchFamily="18" charset="0"/>
              </a:rPr>
              <a:t>, que se impuso después.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En la </a:t>
            </a:r>
            <a:r>
              <a:rPr lang="es-MX" sz="1400" b="1">
                <a:latin typeface="Times New Roman" pitchFamily="18" charset="0"/>
                <a:cs typeface="Times New Roman" pitchFamily="18" charset="0"/>
              </a:rPr>
              <a:t>Reforma Agraria</a:t>
            </a:r>
            <a:r>
              <a:rPr lang="es-MX" sz="1400">
                <a:latin typeface="Times New Roman" pitchFamily="18" charset="0"/>
                <a:cs typeface="Times New Roman" pitchFamily="18" charset="0"/>
              </a:rPr>
              <a:t> el sujeto que lleva a cabo la transformación es el </a:t>
            </a:r>
            <a:r>
              <a:rPr lang="es-MX" sz="1400" b="1">
                <a:latin typeface="Times New Roman" pitchFamily="18" charset="0"/>
                <a:cs typeface="Times New Roman" pitchFamily="18" charset="0"/>
              </a:rPr>
              <a:t>Estado</a:t>
            </a:r>
            <a:r>
              <a:rPr lang="es-MX" sz="1400">
                <a:latin typeface="Times New Roman" pitchFamily="18" charset="0"/>
                <a:cs typeface="Times New Roman" pitchFamily="18" charset="0"/>
              </a:rPr>
              <a:t>, NO los pueblos despojados.</a:t>
            </a:r>
          </a:p>
          <a:p>
            <a:pPr indent="184050" algn="just">
              <a:spcAft>
                <a:spcPts val="614"/>
              </a:spcAft>
            </a:pPr>
            <a:r>
              <a:rPr lang="es-MX" sz="1400">
                <a:latin typeface="Times New Roman" pitchFamily="18" charset="0"/>
                <a:cs typeface="Times New Roman" pitchFamily="18" charset="0"/>
              </a:rPr>
              <a:t>Y el objeto modal que sirve para realizar esa transformación es la </a:t>
            </a:r>
            <a:r>
              <a:rPr lang="es-MX" sz="1400" b="1">
                <a:latin typeface="Times New Roman" pitchFamily="18" charset="0"/>
                <a:cs typeface="Times New Roman" pitchFamily="18" charset="0"/>
              </a:rPr>
              <a:t>Ley</a:t>
            </a:r>
            <a:r>
              <a:rPr lang="es-MX" sz="1400">
                <a:latin typeface="Times New Roman" pitchFamily="18" charset="0"/>
                <a:cs typeface="Times New Roman" pitchFamily="18" charset="0"/>
              </a:rPr>
              <a:t>, </a:t>
            </a:r>
            <a:r>
              <a:rPr lang="es-MX" sz="1400" b="1">
                <a:latin typeface="Times New Roman" pitchFamily="18" charset="0"/>
                <a:cs typeface="Times New Roman" pitchFamily="18" charset="0"/>
              </a:rPr>
              <a:t>no las armas</a:t>
            </a:r>
            <a:r>
              <a:rPr lang="es-MX" sz="1400">
                <a:latin typeface="Times New Roman" pitchFamily="18" charset="0"/>
                <a:cs typeface="Times New Roman" pitchFamily="18" charset="0"/>
              </a:rPr>
              <a:t>. Durante décadas, esto se tradujo en un desplazamiento significativo. El </a:t>
            </a:r>
            <a:r>
              <a:rPr lang="es-MX" sz="1400" b="1">
                <a:latin typeface="Times New Roman" pitchFamily="18" charset="0"/>
                <a:cs typeface="Times New Roman" pitchFamily="18" charset="0"/>
              </a:rPr>
              <a:t>Estado</a:t>
            </a:r>
            <a:r>
              <a:rPr lang="es-MX" sz="1400">
                <a:latin typeface="Times New Roman" pitchFamily="18" charset="0"/>
                <a:cs typeface="Times New Roman" pitchFamily="18" charset="0"/>
              </a:rPr>
              <a:t> apareció como “</a:t>
            </a:r>
            <a:r>
              <a:rPr lang="es-MX" sz="1400" b="1">
                <a:latin typeface="Times New Roman" pitchFamily="18" charset="0"/>
                <a:cs typeface="Times New Roman" pitchFamily="18" charset="0"/>
              </a:rPr>
              <a:t>Revolucionario</a:t>
            </a:r>
            <a:r>
              <a:rPr lang="es-MX" sz="1400">
                <a:latin typeface="Times New Roman" pitchFamily="18" charset="0"/>
                <a:cs typeface="Times New Roman" pitchFamily="18" charset="0"/>
              </a:rPr>
              <a:t>”. Mientras que los campesinos que hicieron la revolución quedaron simplemente como “</a:t>
            </a:r>
            <a:r>
              <a:rPr lang="es-MX" sz="1400" b="1">
                <a:latin typeface="Times New Roman" pitchFamily="18" charset="0"/>
                <a:cs typeface="Times New Roman" pitchFamily="18" charset="0"/>
              </a:rPr>
              <a:t>solicitantes</a:t>
            </a:r>
            <a:r>
              <a:rPr lang="es-MX" sz="1400">
                <a:latin typeface="Times New Roman" pitchFamily="18" charset="0"/>
                <a:cs typeface="Times New Roman" pitchFamily="18" charset="0"/>
              </a:rPr>
              <a:t>”.</a:t>
            </a:r>
          </a:p>
          <a:p>
            <a:pPr indent="184050" algn="just">
              <a:spcAft>
                <a:spcPts val="614"/>
              </a:spcAft>
            </a:pPr>
            <a:r>
              <a:rPr lang="es-MX" sz="1400">
                <a:latin typeface="Times New Roman" pitchFamily="18" charset="0"/>
                <a:cs typeface="Times New Roman" pitchFamily="18" charset="0"/>
              </a:rPr>
              <a:t>De esta forma, durante el imperio de la </a:t>
            </a:r>
            <a:r>
              <a:rPr lang="es-MX" sz="1400" b="1">
                <a:latin typeface="Times New Roman" pitchFamily="18" charset="0"/>
                <a:cs typeface="Times New Roman" pitchFamily="18" charset="0"/>
              </a:rPr>
              <a:t>Reforma Agraria</a:t>
            </a:r>
            <a:r>
              <a:rPr lang="es-MX" sz="1400">
                <a:latin typeface="Times New Roman" pitchFamily="18" charset="0"/>
                <a:cs typeface="Times New Roman" pitchFamily="18" charset="0"/>
              </a:rPr>
              <a:t> se estableció la </a:t>
            </a:r>
            <a:r>
              <a:rPr lang="es-MX" sz="1400" b="1">
                <a:latin typeface="Times New Roman" pitchFamily="18" charset="0"/>
                <a:cs typeface="Times New Roman" pitchFamily="18" charset="0"/>
              </a:rPr>
              <a:t>subordinación</a:t>
            </a:r>
            <a:r>
              <a:rPr lang="es-MX" sz="1400">
                <a:latin typeface="Times New Roman" pitchFamily="18" charset="0"/>
                <a:cs typeface="Times New Roman" pitchFamily="18" charset="0"/>
              </a:rPr>
              <a:t> y </a:t>
            </a:r>
            <a:r>
              <a:rPr lang="es-MX" sz="1400" b="1">
                <a:latin typeface="Times New Roman" pitchFamily="18" charset="0"/>
                <a:cs typeface="Times New Roman" pitchFamily="18" charset="0"/>
              </a:rPr>
              <a:t>dependencia</a:t>
            </a:r>
            <a:r>
              <a:rPr lang="es-MX" sz="1400">
                <a:latin typeface="Times New Roman" pitchFamily="18" charset="0"/>
                <a:cs typeface="Times New Roman" pitchFamily="18" charset="0"/>
              </a:rPr>
              <a:t> de los campesinos hacia el Estado. Durante décadas, el Estado capitalizó para sí mismo el beneficio político de la acción agraria.</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Se trata de dos estrategias, diferentes y opuestas. </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6</a:t>
            </a:fld>
            <a:endParaRPr lang="es-MX"/>
          </a:p>
        </p:txBody>
      </p:sp>
    </p:spTree>
    <p:extLst>
      <p:ext uri="{BB962C8B-B14F-4D97-AF65-F5344CB8AC3E}">
        <p14:creationId xmlns:p14="http://schemas.microsoft.com/office/powerpoint/2010/main" val="1386462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algn="ctr">
              <a:spcAft>
                <a:spcPts val="614"/>
              </a:spcAft>
            </a:pPr>
            <a:r>
              <a:rPr lang="es-MX" sz="1400" b="1">
                <a:latin typeface="Times New Roman" pitchFamily="18" charset="0"/>
                <a:cs typeface="Times New Roman" pitchFamily="18" charset="0"/>
              </a:rPr>
              <a:t>Confiscación de los monopolios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(Art. 7°) En virtud de que la inmensa mayoría de los pueblos y ciudadanos mexicanos no son mas dueños que del terreno que pisan sufriendo los horrores de la miseria… por estar </a:t>
            </a:r>
            <a:r>
              <a:rPr lang="es-MX" sz="1400" b="1">
                <a:latin typeface="Times New Roman" pitchFamily="18" charset="0"/>
                <a:cs typeface="Times New Roman" pitchFamily="18" charset="0"/>
              </a:rPr>
              <a:t>monopolizadas</a:t>
            </a:r>
            <a:r>
              <a:rPr lang="es-MX" sz="1400">
                <a:latin typeface="Times New Roman" pitchFamily="18" charset="0"/>
                <a:cs typeface="Times New Roman" pitchFamily="18" charset="0"/>
              </a:rPr>
              <a:t> en unas cuantas manos las tierras, montes y aguas; por esta causa se expropiarán… a los poderosos propietarios… </a:t>
            </a:r>
            <a:r>
              <a:rPr lang="es-MX" sz="1400" b="1">
                <a:latin typeface="Times New Roman" pitchFamily="18" charset="0"/>
                <a:cs typeface="Times New Roman" pitchFamily="18" charset="0"/>
              </a:rPr>
              <a:t>a fin de que los pueblos y ciudadanos de México obtengan ejidos, colonias, fundos legales para pueblos o campos de sembradura o de labor y se mejore en todo y para todo la falta de prosperidad y bienestar de los mexicanos</a:t>
            </a:r>
            <a:r>
              <a:rPr lang="es-MX" sz="1400">
                <a:latin typeface="Times New Roman" pitchFamily="18" charset="0"/>
                <a:cs typeface="Times New Roman" pitchFamily="18" charset="0"/>
              </a:rPr>
              <a:t>.</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En este caso, podemos observar con claridad que el Plan de Ayala contiene un diagnóstico y un remedio.</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a:latin typeface="Times New Roman" pitchFamily="18" charset="0"/>
                <a:cs typeface="Times New Roman" pitchFamily="18" charset="0"/>
              </a:rPr>
              <a:t>El</a:t>
            </a:r>
            <a:r>
              <a:rPr lang="es-MX" sz="1400" b="1">
                <a:latin typeface="Times New Roman" pitchFamily="18" charset="0"/>
                <a:cs typeface="Times New Roman" pitchFamily="18" charset="0"/>
              </a:rPr>
              <a:t> diagnóstico </a:t>
            </a:r>
            <a:r>
              <a:rPr lang="es-MX" sz="1400">
                <a:latin typeface="Times New Roman" pitchFamily="18" charset="0"/>
                <a:cs typeface="Times New Roman" pitchFamily="18" charset="0"/>
              </a:rPr>
              <a:t>es: La pobreza de la mayoría de los mexicanos se debe a la monopolización de las Tierras, Montes y Aguas.</a:t>
            </a:r>
          </a:p>
          <a:p>
            <a:pPr indent="184050" algn="just">
              <a:spcAft>
                <a:spcPts val="614"/>
              </a:spcAft>
            </a:pPr>
            <a:endParaRPr lang="es-MX" sz="1400">
              <a:latin typeface="Times New Roman" pitchFamily="18" charset="0"/>
              <a:cs typeface="Times New Roman" pitchFamily="18" charset="0"/>
            </a:endParaRPr>
          </a:p>
          <a:p>
            <a:pPr indent="184050" algn="just">
              <a:spcAft>
                <a:spcPts val="614"/>
              </a:spcAft>
            </a:pPr>
            <a:r>
              <a:rPr lang="es-MX" sz="1400" b="1">
                <a:latin typeface="Times New Roman" pitchFamily="18" charset="0"/>
                <a:cs typeface="Times New Roman" pitchFamily="18" charset="0"/>
              </a:rPr>
              <a:t>Remedio</a:t>
            </a:r>
            <a:r>
              <a:rPr lang="es-MX" sz="1400">
                <a:latin typeface="Times New Roman" pitchFamily="18" charset="0"/>
                <a:cs typeface="Times New Roman" pitchFamily="18" charset="0"/>
              </a:rPr>
              <a:t>: Se expropiarán los bienes a los poderosos propietarios y serán beneficiados los trabajadores sin tierra.</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7</a:t>
            </a:fld>
            <a:endParaRPr lang="es-MX"/>
          </a:p>
        </p:txBody>
      </p:sp>
    </p:spTree>
    <p:extLst>
      <p:ext uri="{BB962C8B-B14F-4D97-AF65-F5344CB8AC3E}">
        <p14:creationId xmlns:p14="http://schemas.microsoft.com/office/powerpoint/2010/main" val="204389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6288" y="731838"/>
            <a:ext cx="1366837" cy="1023937"/>
          </a:xfrm>
        </p:spPr>
      </p:sp>
      <p:sp>
        <p:nvSpPr>
          <p:cNvPr id="3" name="2 Marcador de notas"/>
          <p:cNvSpPr>
            <a:spLocks noGrp="1"/>
          </p:cNvSpPr>
          <p:nvPr>
            <p:ph type="body" idx="1"/>
          </p:nvPr>
        </p:nvSpPr>
        <p:spPr>
          <a:xfrm>
            <a:off x="752349" y="2039258"/>
            <a:ext cx="6018784" cy="7002207"/>
          </a:xfrm>
        </p:spPr>
        <p:txBody>
          <a:bodyPr/>
          <a:lstStyle/>
          <a:p>
            <a:pPr indent="194538" algn="just">
              <a:spcAft>
                <a:spcPts val="648"/>
              </a:spcAft>
            </a:pPr>
            <a:r>
              <a:rPr lang="es-MX" sz="1400" b="1">
                <a:latin typeface="Times New Roman" pitchFamily="18" charset="0"/>
                <a:cs typeface="Times New Roman" pitchFamily="18" charset="0"/>
              </a:rPr>
              <a:t>Confiscación</a:t>
            </a:r>
            <a:r>
              <a:rPr lang="es-MX" sz="1400">
                <a:latin typeface="Times New Roman" pitchFamily="18" charset="0"/>
                <a:cs typeface="Times New Roman" pitchFamily="18" charset="0"/>
              </a:rPr>
              <a:t> a los poderosos monopolizadores. Esta iniciativa de la revolución campesina de México fue extraordinaria.</a:t>
            </a:r>
          </a:p>
          <a:p>
            <a:pPr indent="194538" algn="just">
              <a:spcAft>
                <a:spcPts val="648"/>
              </a:spcAft>
            </a:pPr>
            <a:endParaRPr lang="es-MX" sz="1400">
              <a:latin typeface="Times New Roman" pitchFamily="18" charset="0"/>
              <a:cs typeface="Times New Roman" pitchFamily="18" charset="0"/>
            </a:endParaRPr>
          </a:p>
          <a:p>
            <a:pPr indent="194538" algn="just">
              <a:spcAft>
                <a:spcPts val="648"/>
              </a:spcAft>
            </a:pPr>
            <a:r>
              <a:rPr lang="es-MX" sz="1400">
                <a:latin typeface="Times New Roman" pitchFamily="18" charset="0"/>
                <a:cs typeface="Times New Roman" pitchFamily="18" charset="0"/>
              </a:rPr>
              <a:t>Para apreciar su importancia, basta considerar que el programa de lucha radical de la Junta Organizadora del Partido Liberal Mexicano (el </a:t>
            </a:r>
            <a:r>
              <a:rPr lang="es-MX" sz="1400" i="1">
                <a:latin typeface="Times New Roman" pitchFamily="18" charset="0"/>
                <a:cs typeface="Times New Roman" pitchFamily="18" charset="0"/>
              </a:rPr>
              <a:t>Manifiesto</a:t>
            </a:r>
            <a:r>
              <a:rPr lang="es-MX" sz="1400">
                <a:latin typeface="Times New Roman" pitchFamily="18" charset="0"/>
                <a:cs typeface="Times New Roman" pitchFamily="18" charset="0"/>
              </a:rPr>
              <a:t> del 23 de septiembre de 1911) no señaló el problema de la monopolización; y que apenas, en 1910, se había elaborado la teoría del capitalismo sustentado en los monopolios (Rudolf Hilferding, </a:t>
            </a:r>
            <a:r>
              <a:rPr lang="es-MX" sz="1400" i="1">
                <a:latin typeface="Times New Roman" pitchFamily="18" charset="0"/>
                <a:cs typeface="Times New Roman" pitchFamily="18" charset="0"/>
              </a:rPr>
              <a:t>El capital financiero</a:t>
            </a:r>
            <a:r>
              <a:rPr lang="es-MX" sz="1400">
                <a:latin typeface="Times New Roman" pitchFamily="18" charset="0"/>
                <a:cs typeface="Times New Roman" pitchFamily="18" charset="0"/>
              </a:rPr>
              <a:t>).</a:t>
            </a:r>
          </a:p>
          <a:p>
            <a:pPr indent="194538" algn="just">
              <a:spcAft>
                <a:spcPts val="648"/>
              </a:spcAft>
            </a:pPr>
            <a:endParaRPr lang="es-MX" sz="1400">
              <a:latin typeface="Times New Roman" pitchFamily="18" charset="0"/>
              <a:cs typeface="Times New Roman" pitchFamily="18" charset="0"/>
            </a:endParaRPr>
          </a:p>
          <a:p>
            <a:pPr indent="194538" algn="just">
              <a:spcAft>
                <a:spcPts val="648"/>
              </a:spcAft>
            </a:pPr>
            <a:r>
              <a:rPr lang="es-MX" sz="1400">
                <a:latin typeface="Times New Roman" pitchFamily="18" charset="0"/>
                <a:cs typeface="Times New Roman" pitchFamily="18" charset="0"/>
              </a:rPr>
              <a:t>Más aún, hoy en día, ¿quién levanta la tarea de expropiar a los monopolios, causantes de la enorme pobreza en el planeta?</a:t>
            </a:r>
          </a:p>
          <a:p>
            <a:pPr indent="194538" algn="just">
              <a:spcAft>
                <a:spcPts val="648"/>
              </a:spcAft>
            </a:pPr>
            <a:endParaRPr lang="es-MX" sz="1400">
              <a:latin typeface="Times New Roman" pitchFamily="18" charset="0"/>
              <a:cs typeface="Times New Roman" pitchFamily="18" charset="0"/>
            </a:endParaRPr>
          </a:p>
          <a:p>
            <a:pPr indent="194538" algn="just">
              <a:spcAft>
                <a:spcPts val="648"/>
              </a:spcAft>
            </a:pPr>
            <a:r>
              <a:rPr lang="es-MX" sz="1400">
                <a:latin typeface="Times New Roman" pitchFamily="18" charset="0"/>
                <a:cs typeface="Times New Roman" pitchFamily="18" charset="0"/>
              </a:rPr>
              <a:t>Ese artículo del Plan de Ayala, en mi opinión, hace necesario tener que considerar cuáles fueron las condiciones que lo hicieron posible.</a:t>
            </a:r>
          </a:p>
        </p:txBody>
      </p:sp>
      <p:sp>
        <p:nvSpPr>
          <p:cNvPr id="4" name="3 Marcador de número de diapositiva"/>
          <p:cNvSpPr>
            <a:spLocks noGrp="1"/>
          </p:cNvSpPr>
          <p:nvPr>
            <p:ph type="sldNum" sz="quarter" idx="10"/>
          </p:nvPr>
        </p:nvSpPr>
        <p:spPr>
          <a:xfrm>
            <a:off x="3603749" y="422813"/>
            <a:ext cx="3260175" cy="488728"/>
          </a:xfrm>
        </p:spPr>
        <p:txBody>
          <a:bodyPr/>
          <a:lstStyle/>
          <a:p>
            <a:fld id="{CE3A4C77-2D39-4219-ABB8-7D7EDDDA01E7}" type="slidenum">
              <a:rPr lang="es-MX" smtClean="0"/>
              <a:t>8</a:t>
            </a:fld>
            <a:endParaRPr lang="es-MX"/>
          </a:p>
        </p:txBody>
      </p:sp>
    </p:spTree>
    <p:extLst>
      <p:ext uri="{BB962C8B-B14F-4D97-AF65-F5344CB8AC3E}">
        <p14:creationId xmlns:p14="http://schemas.microsoft.com/office/powerpoint/2010/main" val="2172230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19138" y="696913"/>
            <a:ext cx="1298575" cy="974725"/>
          </a:xfrm>
        </p:spPr>
      </p:sp>
      <p:sp>
        <p:nvSpPr>
          <p:cNvPr id="3" name="2 Marcador de notas"/>
          <p:cNvSpPr>
            <a:spLocks noGrp="1"/>
          </p:cNvSpPr>
          <p:nvPr>
            <p:ph type="body" idx="1"/>
          </p:nvPr>
        </p:nvSpPr>
        <p:spPr>
          <a:xfrm>
            <a:off x="705327" y="1942149"/>
            <a:ext cx="5642610" cy="6668769"/>
          </a:xfrm>
        </p:spPr>
        <p:txBody>
          <a:bodyPr/>
          <a:lstStyle/>
          <a:p>
            <a:pPr indent="184050" algn="just">
              <a:spcAft>
                <a:spcPts val="614"/>
              </a:spcAft>
            </a:pPr>
            <a:r>
              <a:rPr lang="es-MX" sz="1400">
                <a:latin typeface="Times New Roman" pitchFamily="18" charset="0"/>
                <a:cs typeface="Times New Roman" pitchFamily="18" charset="0"/>
              </a:rPr>
              <a:t>A principios del siglo XX, el régimen agrario de la colonia —la hacienda— no había desaparecido. Por el contrario, con el ferrocarril, con la introducción de maquinaria industrial pesada en los ingenios y con la dictadura militar de Porfirio Díaz, se potenciaron sus efectos destructores.</a:t>
            </a:r>
          </a:p>
          <a:p>
            <a:pPr indent="184050" algn="just">
              <a:spcAft>
                <a:spcPts val="614"/>
              </a:spcAft>
            </a:pPr>
            <a:r>
              <a:rPr lang="es-MX" sz="1400">
                <a:latin typeface="Times New Roman" pitchFamily="18" charset="0"/>
                <a:cs typeface="Times New Roman" pitchFamily="18" charset="0"/>
              </a:rPr>
              <a:t>En primer término, a diferencia de lo que sucedió en otras regiones azucareras del mundo, en Morelos la instalación de tecnología moderna no produjo un dispositivo dominante con dos clases, el terrateniente y el industrial. Aquí, se aplicó la maquinaria moderna al régimen agrario colonial. Esto engendró una clase dominante combinada —terrateniente y capitalista industrial a la vez— con métodos exacerbados de superexplotación, racismo, despojo y violencia.</a:t>
            </a:r>
          </a:p>
          <a:p>
            <a:pPr indent="184050" algn="just">
              <a:spcAft>
                <a:spcPts val="614"/>
              </a:spcAft>
            </a:pPr>
            <a:endParaRPr lang="es-MX" sz="1400">
              <a:latin typeface="Times New Roman" pitchFamily="18" charset="0"/>
              <a:cs typeface="Times New Roman" pitchFamily="18" charset="0"/>
            </a:endParaRPr>
          </a:p>
        </p:txBody>
      </p:sp>
      <p:sp>
        <p:nvSpPr>
          <p:cNvPr id="4" name="3 Marcador de número de diapositiva"/>
          <p:cNvSpPr>
            <a:spLocks noGrp="1"/>
          </p:cNvSpPr>
          <p:nvPr>
            <p:ph type="sldNum" sz="quarter" idx="10"/>
          </p:nvPr>
        </p:nvSpPr>
        <p:spPr>
          <a:xfrm>
            <a:off x="3378515" y="402678"/>
            <a:ext cx="3056414" cy="465455"/>
          </a:xfrm>
        </p:spPr>
        <p:txBody>
          <a:bodyPr/>
          <a:lstStyle/>
          <a:p>
            <a:fld id="{CE3A4C77-2D39-4219-ABB8-7D7EDDDA01E7}" type="slidenum">
              <a:rPr lang="es-MX" smtClean="0"/>
              <a:t>9</a:t>
            </a:fld>
            <a:endParaRPr lang="es-MX"/>
          </a:p>
        </p:txBody>
      </p:sp>
    </p:spTree>
    <p:extLst>
      <p:ext uri="{BB962C8B-B14F-4D97-AF65-F5344CB8AC3E}">
        <p14:creationId xmlns:p14="http://schemas.microsoft.com/office/powerpoint/2010/main" val="1386462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137243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306717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403126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2750831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70080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2716367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2396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208489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262264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176296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7E3719C-FD32-426A-B8F7-5BFA0C49F4D1}" type="datetimeFigureOut">
              <a:rPr lang="es-MX" smtClean="0"/>
              <a:t>29/04/2017</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D86C051-9CFA-4AD5-88A5-078E56D998ED}" type="slidenum">
              <a:rPr lang="es-MX" smtClean="0"/>
              <a:t>‹Nº›</a:t>
            </a:fld>
            <a:endParaRPr lang="es-MX"/>
          </a:p>
        </p:txBody>
      </p:sp>
    </p:spTree>
    <p:extLst>
      <p:ext uri="{BB962C8B-B14F-4D97-AF65-F5344CB8AC3E}">
        <p14:creationId xmlns:p14="http://schemas.microsoft.com/office/powerpoint/2010/main" val="364892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3719C-FD32-426A-B8F7-5BFA0C49F4D1}" type="datetimeFigureOut">
              <a:rPr lang="es-MX" smtClean="0"/>
              <a:t>29/04/2017</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6C051-9CFA-4AD5-88A5-078E56D998ED}" type="slidenum">
              <a:rPr lang="es-MX" smtClean="0"/>
              <a:t>‹Nº›</a:t>
            </a:fld>
            <a:endParaRPr lang="es-MX"/>
          </a:p>
        </p:txBody>
      </p:sp>
    </p:spTree>
    <p:extLst>
      <p:ext uri="{BB962C8B-B14F-4D97-AF65-F5344CB8AC3E}">
        <p14:creationId xmlns:p14="http://schemas.microsoft.com/office/powerpoint/2010/main" val="3492166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gradFill flip="none" rotWithShape="1">
            <a:gsLst>
              <a:gs pos="56000">
                <a:srgbClr val="380F0E"/>
              </a:gs>
              <a:gs pos="77000">
                <a:schemeClr val="accent2">
                  <a:lumMod val="75000"/>
                  <a:shade val="67500"/>
                  <a:satMod val="115000"/>
                </a:schemeClr>
              </a:gs>
              <a:gs pos="100000">
                <a:schemeClr val="accent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Picture 5" descr="Logo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27905"/>
            <a:ext cx="9144001" cy="4513263"/>
          </a:xfrm>
          <a:prstGeom prst="rect">
            <a:avLst/>
          </a:prstGeom>
          <a:noFill/>
          <a:ln w="9525">
            <a:noFill/>
            <a:miter lim="800000"/>
            <a:headEnd/>
            <a:tailEnd/>
          </a:ln>
        </p:spPr>
      </p:pic>
      <p:sp>
        <p:nvSpPr>
          <p:cNvPr id="4" name="CuadroTexto 3"/>
          <p:cNvSpPr txBox="1"/>
          <p:nvPr/>
        </p:nvSpPr>
        <p:spPr>
          <a:xfrm>
            <a:off x="0" y="5271591"/>
            <a:ext cx="9144000" cy="954107"/>
          </a:xfrm>
          <a:prstGeom prst="rect">
            <a:avLst/>
          </a:prstGeom>
          <a:noFill/>
        </p:spPr>
        <p:txBody>
          <a:bodyPr wrap="square" rtlCol="0">
            <a:spAutoFit/>
          </a:bodyPr>
          <a:lstStyle/>
          <a:p>
            <a:pPr algn="ctr"/>
            <a:r>
              <a:rPr lang="es-MX" sz="2800" b="1">
                <a:solidFill>
                  <a:schemeClr val="bg1"/>
                </a:solidFill>
                <a:latin typeface="Times New Roman" panose="02020603050405020304" pitchFamily="18" charset="0"/>
                <a:cs typeface="Times New Roman" panose="02020603050405020304" pitchFamily="18" charset="0"/>
              </a:rPr>
              <a:t>La Revolución Campesina de México</a:t>
            </a:r>
          </a:p>
          <a:p>
            <a:pPr algn="ctr"/>
            <a:r>
              <a:rPr lang="es-MX" sz="2800" b="1">
                <a:solidFill>
                  <a:schemeClr val="bg1"/>
                </a:solidFill>
                <a:latin typeface="Times New Roman" panose="02020603050405020304" pitchFamily="18" charset="0"/>
                <a:cs typeface="Times New Roman" panose="02020603050405020304" pitchFamily="18" charset="0"/>
              </a:rPr>
              <a:t>y el carrancismo</a:t>
            </a:r>
          </a:p>
        </p:txBody>
      </p:sp>
      <p:sp>
        <p:nvSpPr>
          <p:cNvPr id="5" name="CuadroTexto 4"/>
          <p:cNvSpPr txBox="1"/>
          <p:nvPr/>
        </p:nvSpPr>
        <p:spPr>
          <a:xfrm>
            <a:off x="4742887" y="6372572"/>
            <a:ext cx="4092787" cy="338554"/>
          </a:xfrm>
          <a:prstGeom prst="rect">
            <a:avLst/>
          </a:prstGeom>
          <a:noFill/>
        </p:spPr>
        <p:txBody>
          <a:bodyPr wrap="none" rtlCol="0">
            <a:spAutoFit/>
          </a:bodyPr>
          <a:lstStyle/>
          <a:p>
            <a:pPr algn="r"/>
            <a:r>
              <a:rPr lang="es-MX" sz="1600">
                <a:solidFill>
                  <a:schemeClr val="bg1"/>
                </a:solidFill>
                <a:latin typeface="Times New Roman" panose="02020603050405020304" pitchFamily="18" charset="0"/>
                <a:cs typeface="Times New Roman" panose="02020603050405020304" pitchFamily="18" charset="0"/>
              </a:rPr>
              <a:t>Francisco Pineda (</a:t>
            </a:r>
            <a:r>
              <a:rPr lang="es-MX" sz="1400">
                <a:solidFill>
                  <a:schemeClr val="bg1"/>
                </a:solidFill>
                <a:latin typeface="Times New Roman" panose="02020603050405020304" pitchFamily="18" charset="0"/>
                <a:cs typeface="Times New Roman" panose="02020603050405020304" pitchFamily="18" charset="0"/>
              </a:rPr>
              <a:t>ENAH</a:t>
            </a:r>
            <a:r>
              <a:rPr lang="es-MX" sz="1600">
                <a:solidFill>
                  <a:schemeClr val="bg1"/>
                </a:solidFill>
                <a:latin typeface="Times New Roman" panose="02020603050405020304" pitchFamily="18" charset="0"/>
                <a:cs typeface="Times New Roman" panose="02020603050405020304" pitchFamily="18" charset="0"/>
              </a:rPr>
              <a:t>), 29 de abril de 2017.</a:t>
            </a:r>
          </a:p>
        </p:txBody>
      </p:sp>
    </p:spTree>
    <p:extLst>
      <p:ext uri="{BB962C8B-B14F-4D97-AF65-F5344CB8AC3E}">
        <p14:creationId xmlns:p14="http://schemas.microsoft.com/office/powerpoint/2010/main" val="146897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509" y="105481"/>
            <a:ext cx="5029837" cy="3528392"/>
          </a:xfrm>
          <a:prstGeom prst="rect">
            <a:avLst/>
          </a:prstGeom>
        </p:spPr>
      </p:pic>
      <p:pic>
        <p:nvPicPr>
          <p:cNvPr id="3" name="Imagen 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786217" y="3964135"/>
            <a:ext cx="3456384" cy="2797180"/>
          </a:xfrm>
          <a:prstGeom prst="rect">
            <a:avLst/>
          </a:prstGeom>
        </p:spPr>
      </p:pic>
      <p:pic>
        <p:nvPicPr>
          <p:cNvPr id="4" name="Imagen 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5026350" y="91129"/>
            <a:ext cx="4104456" cy="6670186"/>
          </a:xfrm>
          <a:prstGeom prst="rect">
            <a:avLst/>
          </a:prstGeom>
        </p:spPr>
      </p:pic>
    </p:spTree>
    <p:extLst>
      <p:ext uri="{BB962C8B-B14F-4D97-AF65-F5344CB8AC3E}">
        <p14:creationId xmlns:p14="http://schemas.microsoft.com/office/powerpoint/2010/main" val="195830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rcRect/>
          <a:stretch/>
        </p:blipFill>
        <p:spPr>
          <a:xfrm>
            <a:off x="3368906" y="479878"/>
            <a:ext cx="5747720" cy="5165117"/>
          </a:xfrm>
          <a:prstGeom prst="rect">
            <a:avLst/>
          </a:prstGeom>
        </p:spPr>
      </p:pic>
      <p:sp>
        <p:nvSpPr>
          <p:cNvPr id="3" name="CuadroTexto 2"/>
          <p:cNvSpPr txBox="1"/>
          <p:nvPr/>
        </p:nvSpPr>
        <p:spPr>
          <a:xfrm>
            <a:off x="4411409" y="5949280"/>
            <a:ext cx="4581703" cy="707886"/>
          </a:xfrm>
          <a:prstGeom prst="rect">
            <a:avLst/>
          </a:prstGeom>
          <a:noFill/>
        </p:spPr>
        <p:txBody>
          <a:bodyPr wrap="none" rtlCol="0">
            <a:spAutoFit/>
          </a:bodyPr>
          <a:lstStyle/>
          <a:p>
            <a:pPr algn="r"/>
            <a:r>
              <a:rPr lang="es-ES" sz="2000" spc="100">
                <a:solidFill>
                  <a:schemeClr val="bg1"/>
                </a:solidFill>
                <a:latin typeface="Times New Roman" pitchFamily="18" charset="0"/>
                <a:cs typeface="Times New Roman" pitchFamily="18" charset="0"/>
              </a:rPr>
              <a:t>Entrevista realizada por Laura Espejel</a:t>
            </a:r>
          </a:p>
          <a:p>
            <a:pPr algn="r"/>
            <a:r>
              <a:rPr lang="es-ES" sz="2000">
                <a:solidFill>
                  <a:schemeClr val="bg1"/>
                </a:solidFill>
                <a:latin typeface="Times New Roman" pitchFamily="18" charset="0"/>
                <a:cs typeface="Times New Roman" pitchFamily="18" charset="0"/>
              </a:rPr>
              <a:t>Juchitepec, Mex., 27 de abril de 1977.</a:t>
            </a:r>
          </a:p>
        </p:txBody>
      </p:sp>
      <p:sp>
        <p:nvSpPr>
          <p:cNvPr id="4" name="Rectángulo 3"/>
          <p:cNvSpPr/>
          <p:nvPr/>
        </p:nvSpPr>
        <p:spPr>
          <a:xfrm>
            <a:off x="107504" y="4509120"/>
            <a:ext cx="3261402" cy="1147204"/>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3 CuadroTexto"/>
          <p:cNvSpPr txBox="1"/>
          <p:nvPr/>
        </p:nvSpPr>
        <p:spPr>
          <a:xfrm>
            <a:off x="179512" y="424122"/>
            <a:ext cx="3214710" cy="5232202"/>
          </a:xfrm>
          <a:prstGeom prst="rect">
            <a:avLst/>
          </a:prstGeom>
          <a:noFill/>
        </p:spPr>
        <p:txBody>
          <a:bodyPr wrap="square" rtlCol="0">
            <a:spAutoFit/>
          </a:bodyPr>
          <a:lstStyle/>
          <a:p>
            <a:r>
              <a:rPr lang="es-ES_tradnl" i="1" spc="50">
                <a:solidFill>
                  <a:schemeClr val="bg1"/>
                </a:solidFill>
                <a:latin typeface="Times New Roman" pitchFamily="18" charset="0"/>
                <a:cs typeface="Times New Roman" pitchFamily="18" charset="0"/>
              </a:rPr>
              <a:t>— ¿</a:t>
            </a:r>
            <a:r>
              <a:rPr lang="es-ES_tradnl" b="1" i="1" spc="50" dirty="0">
                <a:solidFill>
                  <a:schemeClr val="bg1"/>
                </a:solidFill>
                <a:latin typeface="Times New Roman" pitchFamily="18" charset="0"/>
                <a:cs typeface="Times New Roman" pitchFamily="18" charset="0"/>
              </a:rPr>
              <a:t>Alguien, en ese momento, los organizó, les dijo que se unieran?</a:t>
            </a:r>
          </a:p>
          <a:p>
            <a:endParaRPr lang="es-ES" spc="50" dirty="0">
              <a:solidFill>
                <a:schemeClr val="bg1"/>
              </a:solidFill>
              <a:latin typeface="Times New Roman" pitchFamily="18" charset="0"/>
              <a:cs typeface="Times New Roman" pitchFamily="18" charset="0"/>
            </a:endParaRPr>
          </a:p>
          <a:p>
            <a:r>
              <a:rPr lang="es-ES_tradnl" b="1" i="1" spc="50">
                <a:solidFill>
                  <a:schemeClr val="bg1"/>
                </a:solidFill>
                <a:latin typeface="Times New Roman" pitchFamily="18" charset="0"/>
                <a:cs typeface="Times New Roman" pitchFamily="18" charset="0"/>
              </a:rPr>
              <a:t>— Nadien</a:t>
            </a:r>
            <a:r>
              <a:rPr lang="es-ES_tradnl" b="1" spc="50" dirty="0">
                <a:solidFill>
                  <a:schemeClr val="bg1"/>
                </a:solidFill>
                <a:latin typeface="Times New Roman" pitchFamily="18" charset="0"/>
                <a:cs typeface="Times New Roman" pitchFamily="18" charset="0"/>
              </a:rPr>
              <a:t>, señorita. </a:t>
            </a:r>
          </a:p>
          <a:p>
            <a:endParaRPr lang="es-ES_tradnl" b="1" spc="50" dirty="0">
              <a:solidFill>
                <a:schemeClr val="bg1"/>
              </a:solidFill>
              <a:latin typeface="Times New Roman" pitchFamily="18" charset="0"/>
              <a:cs typeface="Times New Roman" pitchFamily="18" charset="0"/>
            </a:endParaRPr>
          </a:p>
          <a:p>
            <a:r>
              <a:rPr lang="es-ES_tradnl" b="1" spc="50" dirty="0">
                <a:solidFill>
                  <a:schemeClr val="bg1"/>
                </a:solidFill>
                <a:latin typeface="Times New Roman" pitchFamily="18" charset="0"/>
                <a:cs typeface="Times New Roman" pitchFamily="18" charset="0"/>
              </a:rPr>
              <a:t>Nosotros de nuestro dictamen ya no quisimos estar esclavizados de peones</a:t>
            </a:r>
            <a:r>
              <a:rPr lang="es-ES_tradnl" b="1" spc="50">
                <a:solidFill>
                  <a:schemeClr val="bg1"/>
                </a:solidFill>
                <a:latin typeface="Times New Roman" pitchFamily="18" charset="0"/>
                <a:cs typeface="Times New Roman" pitchFamily="18" charset="0"/>
              </a:rPr>
              <a:t>. </a:t>
            </a:r>
          </a:p>
          <a:p>
            <a:endParaRPr lang="es-ES_tradnl" b="1" spc="50">
              <a:solidFill>
                <a:schemeClr val="bg1"/>
              </a:solidFill>
              <a:latin typeface="Times New Roman" pitchFamily="18" charset="0"/>
              <a:cs typeface="Times New Roman" pitchFamily="18" charset="0"/>
            </a:endParaRPr>
          </a:p>
          <a:p>
            <a:r>
              <a:rPr lang="es-ES_tradnl" b="1" spc="50">
                <a:solidFill>
                  <a:schemeClr val="bg1"/>
                </a:solidFill>
                <a:latin typeface="Times New Roman" pitchFamily="18" charset="0"/>
                <a:cs typeface="Times New Roman" pitchFamily="18" charset="0"/>
              </a:rPr>
              <a:t>Nosotros </a:t>
            </a:r>
            <a:r>
              <a:rPr lang="es-ES_tradnl" b="1" spc="50" dirty="0">
                <a:solidFill>
                  <a:schemeClr val="bg1"/>
                </a:solidFill>
                <a:latin typeface="Times New Roman" pitchFamily="18" charset="0"/>
                <a:cs typeface="Times New Roman" pitchFamily="18" charset="0"/>
              </a:rPr>
              <a:t>nos fuimos.</a:t>
            </a:r>
          </a:p>
          <a:p>
            <a:endParaRPr lang="es-ES" b="1">
              <a:solidFill>
                <a:schemeClr val="bg1"/>
              </a:solidFill>
              <a:latin typeface="Times New Roman" pitchFamily="18" charset="0"/>
              <a:cs typeface="Times New Roman" pitchFamily="18" charset="0"/>
            </a:endParaRPr>
          </a:p>
          <a:p>
            <a:endParaRPr lang="es-ES" b="1">
              <a:solidFill>
                <a:schemeClr val="bg1"/>
              </a:solidFill>
              <a:latin typeface="Times New Roman" pitchFamily="18" charset="0"/>
              <a:cs typeface="Times New Roman" pitchFamily="18" charset="0"/>
            </a:endParaRPr>
          </a:p>
          <a:p>
            <a:endParaRPr lang="es-ES" b="1">
              <a:solidFill>
                <a:schemeClr val="bg1"/>
              </a:solidFill>
              <a:latin typeface="Times New Roman" pitchFamily="18" charset="0"/>
              <a:cs typeface="Times New Roman" pitchFamily="18" charset="0"/>
            </a:endParaRPr>
          </a:p>
          <a:p>
            <a:endParaRPr lang="es-ES" b="1" dirty="0">
              <a:solidFill>
                <a:schemeClr val="bg1"/>
              </a:solidFill>
              <a:latin typeface="Times New Roman" pitchFamily="18" charset="0"/>
              <a:cs typeface="Times New Roman" pitchFamily="18" charset="0"/>
            </a:endParaRPr>
          </a:p>
          <a:p>
            <a:pPr>
              <a:spcAft>
                <a:spcPts val="600"/>
              </a:spcAft>
            </a:pPr>
            <a:r>
              <a:rPr lang="es-ES" spc="100" dirty="0">
                <a:solidFill>
                  <a:schemeClr val="bg1"/>
                </a:solidFill>
                <a:latin typeface="Times New Roman" pitchFamily="18" charset="0"/>
                <a:cs typeface="Times New Roman" pitchFamily="18" charset="0"/>
              </a:rPr>
              <a:t>Teniente </a:t>
            </a:r>
            <a:r>
              <a:rPr lang="es-ES" spc="100">
                <a:solidFill>
                  <a:schemeClr val="bg1"/>
                </a:solidFill>
                <a:latin typeface="Times New Roman" pitchFamily="18" charset="0"/>
                <a:cs typeface="Times New Roman" pitchFamily="18" charset="0"/>
              </a:rPr>
              <a:t>de caballería</a:t>
            </a:r>
          </a:p>
          <a:p>
            <a:pPr>
              <a:spcAft>
                <a:spcPts val="600"/>
              </a:spcAft>
            </a:pPr>
            <a:r>
              <a:rPr lang="es-ES" b="1" spc="100">
                <a:solidFill>
                  <a:schemeClr val="bg1"/>
                </a:solidFill>
                <a:latin typeface="Times New Roman" pitchFamily="18" charset="0"/>
                <a:cs typeface="Times New Roman" pitchFamily="18" charset="0"/>
              </a:rPr>
              <a:t>Macedonio García Ocampo</a:t>
            </a:r>
          </a:p>
          <a:p>
            <a:r>
              <a:rPr lang="es-ES" b="1" spc="100">
                <a:solidFill>
                  <a:schemeClr val="bg1"/>
                </a:solidFill>
                <a:latin typeface="Times New Roman" pitchFamily="18" charset="0"/>
                <a:cs typeface="Times New Roman" pitchFamily="18" charset="0"/>
              </a:rPr>
              <a:t>Ejército Libertador.</a:t>
            </a:r>
          </a:p>
        </p:txBody>
      </p:sp>
    </p:spTree>
    <p:extLst>
      <p:ext uri="{BB962C8B-B14F-4D97-AF65-F5344CB8AC3E}">
        <p14:creationId xmlns:p14="http://schemas.microsoft.com/office/powerpoint/2010/main" val="2063240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516216" y="260648"/>
            <a:ext cx="2088232"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6503796" y="356459"/>
            <a:ext cx="2113078"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Nacionalización</a:t>
            </a:r>
            <a:endParaRPr lang="es-MX" b="1" spc="100">
              <a:solidFill>
                <a:schemeClr val="bg1"/>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3" y="836712"/>
            <a:ext cx="9156634" cy="6021288"/>
          </a:xfrm>
          <a:prstGeom prst="rect">
            <a:avLst/>
          </a:prstGeom>
        </p:spPr>
      </p:pic>
    </p:spTree>
    <p:extLst>
      <p:ext uri="{BB962C8B-B14F-4D97-AF65-F5344CB8AC3E}">
        <p14:creationId xmlns:p14="http://schemas.microsoft.com/office/powerpoint/2010/main" val="1227322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a:xfrm>
            <a:off x="243586" y="216024"/>
            <a:ext cx="5552550" cy="3933056"/>
          </a:xfrm>
          <a:prstGeom prst="rect">
            <a:avLst/>
          </a:prstGeom>
          <a:scene3d>
            <a:camera prst="orthographicFront"/>
            <a:lightRig rig="threePt" dir="t"/>
          </a:scene3d>
          <a:sp3d>
            <a:bevelT/>
          </a:sp3d>
        </p:spPr>
      </p:pic>
      <p:sp>
        <p:nvSpPr>
          <p:cNvPr id="3" name="CuadroTexto 2"/>
          <p:cNvSpPr txBox="1"/>
          <p:nvPr/>
        </p:nvSpPr>
        <p:spPr>
          <a:xfrm>
            <a:off x="-300" y="4149080"/>
            <a:ext cx="5904656" cy="2646878"/>
          </a:xfrm>
          <a:prstGeom prst="rect">
            <a:avLst/>
          </a:prstGeom>
          <a:noFill/>
        </p:spPr>
        <p:txBody>
          <a:bodyPr wrap="square" rtlCol="0">
            <a:spAutoFit/>
          </a:bodyPr>
          <a:lstStyle/>
          <a:p>
            <a:pPr algn="ctr">
              <a:lnSpc>
                <a:spcPct val="150000"/>
              </a:lnSpc>
            </a:pPr>
            <a:r>
              <a:rPr lang="es-MX" sz="2400" i="1">
                <a:solidFill>
                  <a:schemeClr val="bg1"/>
                </a:solidFill>
                <a:latin typeface="Times New Roman" panose="02020603050405020304" pitchFamily="18" charset="0"/>
                <a:cs typeface="Times New Roman" panose="02020603050405020304" pitchFamily="18" charset="0"/>
              </a:rPr>
              <a:t>Ahora o nunca</a:t>
            </a:r>
            <a:r>
              <a:rPr lang="es-MX" sz="2400">
                <a:solidFill>
                  <a:schemeClr val="bg1"/>
                </a:solidFill>
                <a:latin typeface="Times New Roman" panose="02020603050405020304" pitchFamily="18" charset="0"/>
                <a:cs typeface="Times New Roman" panose="02020603050405020304" pitchFamily="18" charset="0"/>
              </a:rPr>
              <a:t>.</a:t>
            </a:r>
          </a:p>
          <a:p>
            <a:pPr algn="ctr">
              <a:lnSpc>
                <a:spcPct val="150000"/>
              </a:lnSpc>
              <a:spcAft>
                <a:spcPts val="600"/>
              </a:spcAft>
            </a:pPr>
            <a:r>
              <a:rPr lang="es-MX" sz="2400">
                <a:solidFill>
                  <a:schemeClr val="bg1"/>
                </a:solidFill>
                <a:latin typeface="Times New Roman" panose="02020603050405020304" pitchFamily="18" charset="0"/>
                <a:cs typeface="Times New Roman" panose="02020603050405020304" pitchFamily="18" charset="0"/>
              </a:rPr>
              <a:t>Pues, dadas las actuales circunstancias, </a:t>
            </a:r>
          </a:p>
          <a:p>
            <a:pPr algn="ctr">
              <a:lnSpc>
                <a:spcPct val="150000"/>
              </a:lnSpc>
              <a:spcAft>
                <a:spcPts val="600"/>
              </a:spcAft>
            </a:pPr>
            <a:r>
              <a:rPr lang="es-MX" sz="2800" b="1">
                <a:solidFill>
                  <a:srgbClr val="FF0000"/>
                </a:solidFill>
                <a:latin typeface="Times New Roman" panose="02020603050405020304" pitchFamily="18" charset="0"/>
                <a:cs typeface="Times New Roman" panose="02020603050405020304" pitchFamily="18" charset="0"/>
              </a:rPr>
              <a:t>o salvamos a México con el petróleo </a:t>
            </a:r>
          </a:p>
          <a:p>
            <a:pPr algn="ctr">
              <a:lnSpc>
                <a:spcPct val="150000"/>
              </a:lnSpc>
              <a:spcAft>
                <a:spcPts val="600"/>
              </a:spcAft>
            </a:pPr>
            <a:r>
              <a:rPr lang="es-MX" sz="2800" b="1">
                <a:solidFill>
                  <a:srgbClr val="FF0000"/>
                </a:solidFill>
                <a:latin typeface="Times New Roman" panose="02020603050405020304" pitchFamily="18" charset="0"/>
                <a:cs typeface="Times New Roman" panose="02020603050405020304" pitchFamily="18" charset="0"/>
              </a:rPr>
              <a:t>o lo habremos perdido para siempre</a:t>
            </a:r>
            <a:r>
              <a:rPr lang="es-MX" sz="2400">
                <a:solidFill>
                  <a:srgbClr val="FF0000"/>
                </a:solidFill>
                <a:latin typeface="Times New Roman" panose="02020603050405020304" pitchFamily="18" charset="0"/>
                <a:cs typeface="Times New Roman" panose="02020603050405020304" pitchFamily="18" charset="0"/>
              </a:rPr>
              <a:t>.</a:t>
            </a:r>
          </a:p>
        </p:txBody>
      </p:sp>
      <p:grpSp>
        <p:nvGrpSpPr>
          <p:cNvPr id="4" name="Grupo 3"/>
          <p:cNvGrpSpPr/>
          <p:nvPr/>
        </p:nvGrpSpPr>
        <p:grpSpPr>
          <a:xfrm>
            <a:off x="5804070" y="3200846"/>
            <a:ext cx="3339929" cy="948234"/>
            <a:chOff x="2659057" y="4941168"/>
            <a:chExt cx="3699887" cy="948234"/>
          </a:xfrm>
        </p:grpSpPr>
        <p:sp>
          <p:nvSpPr>
            <p:cNvPr id="5" name="Rectángulo 4"/>
            <p:cNvSpPr/>
            <p:nvPr/>
          </p:nvSpPr>
          <p:spPr>
            <a:xfrm>
              <a:off x="2727053" y="4941168"/>
              <a:ext cx="3563888" cy="948234"/>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2659057" y="5092120"/>
              <a:ext cx="3699887" cy="677108"/>
            </a:xfrm>
            <a:prstGeom prst="rect">
              <a:avLst/>
            </a:prstGeom>
            <a:noFill/>
          </p:spPr>
          <p:txBody>
            <a:bodyPr wrap="none" rtlCol="0">
              <a:spAutoFit/>
            </a:bodyPr>
            <a:lstStyle/>
            <a:p>
              <a:pPr algn="ctr"/>
              <a:r>
                <a:rPr lang="es-MX" sz="2000" b="1">
                  <a:solidFill>
                    <a:schemeClr val="bg1"/>
                  </a:solidFill>
                  <a:latin typeface="Times New Roman" panose="02020603050405020304" pitchFamily="18" charset="0"/>
                  <a:cs typeface="Times New Roman" panose="02020603050405020304" pitchFamily="18" charset="0"/>
                </a:rPr>
                <a:t>General José Sabino Díaz</a:t>
              </a:r>
            </a:p>
            <a:p>
              <a:pPr algn="ctr"/>
              <a:r>
                <a:rPr lang="es-MX">
                  <a:solidFill>
                    <a:schemeClr val="bg1"/>
                  </a:solidFill>
                  <a:latin typeface="Times New Roman" panose="02020603050405020304" pitchFamily="18" charset="0"/>
                  <a:cs typeface="Times New Roman" panose="02020603050405020304" pitchFamily="18" charset="0"/>
                </a:rPr>
                <a:t>Tlalancaleca, Puebla</a:t>
              </a:r>
            </a:p>
          </p:txBody>
        </p:sp>
      </p:grpSp>
    </p:spTree>
    <p:extLst>
      <p:ext uri="{BB962C8B-B14F-4D97-AF65-F5344CB8AC3E}">
        <p14:creationId xmlns:p14="http://schemas.microsoft.com/office/powerpoint/2010/main" val="401248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Microfilm\FEZ\FEZ vol 05\FEZ_v05_011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882849" y="21719"/>
            <a:ext cx="7378303" cy="4526063"/>
          </a:xfrm>
          <a:prstGeom prst="rect">
            <a:avLst/>
          </a:prstGeom>
          <a:noFill/>
        </p:spPr>
      </p:pic>
      <p:pic>
        <p:nvPicPr>
          <p:cNvPr id="3" name="Picture 4" descr="D:\Microfilm\FEZ\FEZ vol 05\FEZ_v05_0117.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9091" y="4437112"/>
            <a:ext cx="7605818" cy="2420888"/>
          </a:xfrm>
          <a:prstGeom prst="rect">
            <a:avLst/>
          </a:prstGeom>
          <a:noFill/>
        </p:spPr>
      </p:pic>
      <p:cxnSp>
        <p:nvCxnSpPr>
          <p:cNvPr id="9" name="Conector recto 8"/>
          <p:cNvCxnSpPr>
            <a:cxnSpLocks/>
          </p:cNvCxnSpPr>
          <p:nvPr/>
        </p:nvCxnSpPr>
        <p:spPr>
          <a:xfrm>
            <a:off x="4283968" y="3906313"/>
            <a:ext cx="37444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a:cxnSpLocks/>
          </p:cNvCxnSpPr>
          <p:nvPr/>
        </p:nvCxnSpPr>
        <p:spPr>
          <a:xfrm flipV="1">
            <a:off x="1511660" y="4221088"/>
            <a:ext cx="6516724" cy="72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p:cNvCxnSpPr>
            <a:cxnSpLocks/>
          </p:cNvCxnSpPr>
          <p:nvPr/>
        </p:nvCxnSpPr>
        <p:spPr>
          <a:xfrm>
            <a:off x="1403648" y="5085184"/>
            <a:ext cx="5400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43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210" y="0"/>
            <a:ext cx="5154790" cy="6858000"/>
          </a:xfrm>
          <a:prstGeom prst="rect">
            <a:avLst/>
          </a:prstGeom>
        </p:spPr>
      </p:pic>
      <p:grpSp>
        <p:nvGrpSpPr>
          <p:cNvPr id="3" name="Grupo 2"/>
          <p:cNvGrpSpPr/>
          <p:nvPr/>
        </p:nvGrpSpPr>
        <p:grpSpPr>
          <a:xfrm>
            <a:off x="179512" y="5093244"/>
            <a:ext cx="3600400" cy="1352754"/>
            <a:chOff x="179512" y="5093244"/>
            <a:chExt cx="3600400" cy="1352754"/>
          </a:xfrm>
        </p:grpSpPr>
        <p:sp>
          <p:nvSpPr>
            <p:cNvPr id="4" name="Rectángulo 3"/>
            <p:cNvSpPr/>
            <p:nvPr/>
          </p:nvSpPr>
          <p:spPr>
            <a:xfrm>
              <a:off x="179512" y="5093244"/>
              <a:ext cx="3600400" cy="1352754"/>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267412" y="5107902"/>
              <a:ext cx="3424601" cy="1323439"/>
            </a:xfrm>
            <a:prstGeom prst="rect">
              <a:avLst/>
            </a:prstGeom>
          </p:spPr>
          <p:txBody>
            <a:bodyPr wrap="square">
              <a:spAutoFit/>
            </a:bodyPr>
            <a:lstStyle/>
            <a:p>
              <a:pPr algn="ctr">
                <a:spcAft>
                  <a:spcPts val="1200"/>
                </a:spcAft>
              </a:pPr>
              <a:r>
                <a:rPr lang="es-MX" sz="2600" b="1" spc="100">
                  <a:solidFill>
                    <a:schemeClr val="bg1"/>
                  </a:solidFill>
                  <a:latin typeface="Times New Roman" panose="02020603050405020304" pitchFamily="18" charset="0"/>
                  <a:cs typeface="Times New Roman" panose="02020603050405020304" pitchFamily="18" charset="0"/>
                </a:rPr>
                <a:t>F</a:t>
              </a:r>
              <a:r>
                <a:rPr lang="es-MX" sz="2400" b="1" spc="100">
                  <a:solidFill>
                    <a:schemeClr val="bg1"/>
                  </a:solidFill>
                  <a:latin typeface="Times New Roman" panose="02020603050405020304" pitchFamily="18" charset="0"/>
                  <a:cs typeface="Times New Roman" panose="02020603050405020304" pitchFamily="18" charset="0"/>
                </a:rPr>
                <a:t>ábrica </a:t>
              </a:r>
              <a:r>
                <a:rPr lang="es-MX" sz="2600" b="1" spc="100">
                  <a:solidFill>
                    <a:schemeClr val="bg1"/>
                  </a:solidFill>
                  <a:latin typeface="Times New Roman" panose="02020603050405020304" pitchFamily="18" charset="0"/>
                  <a:cs typeface="Times New Roman" panose="02020603050405020304" pitchFamily="18" charset="0"/>
                </a:rPr>
                <a:t>N</a:t>
              </a:r>
              <a:r>
                <a:rPr lang="es-MX" sz="2400" b="1" spc="100">
                  <a:solidFill>
                    <a:schemeClr val="bg1"/>
                  </a:solidFill>
                  <a:latin typeface="Times New Roman" panose="02020603050405020304" pitchFamily="18" charset="0"/>
                  <a:cs typeface="Times New Roman" panose="02020603050405020304" pitchFamily="18" charset="0"/>
                </a:rPr>
                <a:t>acional 23</a:t>
              </a:r>
            </a:p>
            <a:p>
              <a:pPr algn="ctr"/>
              <a:r>
                <a:rPr lang="es-MX" sz="2200" b="1">
                  <a:solidFill>
                    <a:schemeClr val="bg1"/>
                  </a:solidFill>
                  <a:latin typeface="Times New Roman" panose="02020603050405020304" pitchFamily="18" charset="0"/>
                  <a:cs typeface="Times New Roman" panose="02020603050405020304" pitchFamily="18" charset="0"/>
                </a:rPr>
                <a:t>I</a:t>
              </a:r>
              <a:r>
                <a:rPr lang="es-MX" sz="2000" b="1">
                  <a:solidFill>
                    <a:schemeClr val="bg1"/>
                  </a:solidFill>
                  <a:latin typeface="Times New Roman" panose="02020603050405020304" pitchFamily="18" charset="0"/>
                  <a:cs typeface="Times New Roman" panose="02020603050405020304" pitchFamily="18" charset="0"/>
                </a:rPr>
                <a:t>ngenio</a:t>
              </a:r>
            </a:p>
            <a:p>
              <a:pPr algn="ctr"/>
              <a:r>
                <a:rPr lang="es-MX" sz="2000" b="1">
                  <a:solidFill>
                    <a:schemeClr val="bg1"/>
                  </a:solidFill>
                  <a:latin typeface="Times New Roman" panose="02020603050405020304" pitchFamily="18" charset="0"/>
                  <a:cs typeface="Times New Roman" panose="02020603050405020304" pitchFamily="18" charset="0"/>
                </a:rPr>
                <a:t>de la ex hacienda de </a:t>
              </a:r>
              <a:r>
                <a:rPr lang="es-MX" sz="2200" b="1">
                  <a:solidFill>
                    <a:schemeClr val="bg1"/>
                  </a:solidFill>
                  <a:latin typeface="Times New Roman" panose="02020603050405020304" pitchFamily="18" charset="0"/>
                  <a:cs typeface="Times New Roman" panose="02020603050405020304" pitchFamily="18" charset="0"/>
                </a:rPr>
                <a:t>H</a:t>
              </a:r>
              <a:r>
                <a:rPr lang="es-MX" sz="2000" b="1">
                  <a:solidFill>
                    <a:schemeClr val="bg1"/>
                  </a:solidFill>
                  <a:latin typeface="Times New Roman" panose="02020603050405020304" pitchFamily="18" charset="0"/>
                  <a:cs typeface="Times New Roman" panose="02020603050405020304" pitchFamily="18" charset="0"/>
                </a:rPr>
                <a:t>ospital</a:t>
              </a:r>
            </a:p>
          </p:txBody>
        </p:sp>
      </p:grpSp>
    </p:spTree>
    <p:extLst>
      <p:ext uri="{BB962C8B-B14F-4D97-AF65-F5344CB8AC3E}">
        <p14:creationId xmlns:p14="http://schemas.microsoft.com/office/powerpoint/2010/main" val="92950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505" y="0"/>
            <a:ext cx="9187147" cy="6858000"/>
          </a:xfrm>
          <a:prstGeom prst="rect">
            <a:avLst/>
          </a:prstGeom>
        </p:spPr>
      </p:pic>
      <p:grpSp>
        <p:nvGrpSpPr>
          <p:cNvPr id="11" name="Grupo 10"/>
          <p:cNvGrpSpPr/>
          <p:nvPr/>
        </p:nvGrpSpPr>
        <p:grpSpPr>
          <a:xfrm>
            <a:off x="53887" y="33052"/>
            <a:ext cx="3888432" cy="740363"/>
            <a:chOff x="53887" y="33052"/>
            <a:chExt cx="3888432" cy="740363"/>
          </a:xfrm>
        </p:grpSpPr>
        <p:sp>
          <p:nvSpPr>
            <p:cNvPr id="9" name="Rectángulo 8"/>
            <p:cNvSpPr/>
            <p:nvPr/>
          </p:nvSpPr>
          <p:spPr>
            <a:xfrm>
              <a:off x="53887" y="33052"/>
              <a:ext cx="3888432" cy="740363"/>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36055" y="110846"/>
              <a:ext cx="3724096" cy="584775"/>
            </a:xfrm>
            <a:prstGeom prst="rect">
              <a:avLst/>
            </a:prstGeom>
          </p:spPr>
          <p:txBody>
            <a:bodyPr wrap="none">
              <a:spAutoFit/>
            </a:bodyPr>
            <a:lstStyle/>
            <a:p>
              <a:pPr algn="ctr"/>
              <a:r>
                <a:rPr lang="es-MX" sz="1600" b="1" spc="100">
                  <a:solidFill>
                    <a:schemeClr val="bg1"/>
                  </a:solidFill>
                  <a:latin typeface="Times New Roman" panose="02020603050405020304" pitchFamily="18" charset="0"/>
                  <a:cs typeface="Times New Roman" panose="02020603050405020304" pitchFamily="18" charset="0"/>
                </a:rPr>
                <a:t>Informe de la Fábrica Nacional 23</a:t>
              </a:r>
            </a:p>
            <a:p>
              <a:pPr algn="ctr"/>
              <a:r>
                <a:rPr lang="es-MX" sz="1600" spc="100">
                  <a:solidFill>
                    <a:schemeClr val="bg1"/>
                  </a:solidFill>
                  <a:latin typeface="Times New Roman" panose="02020603050405020304" pitchFamily="18" charset="0"/>
                  <a:cs typeface="Times New Roman" panose="02020603050405020304" pitchFamily="18" charset="0"/>
                </a:rPr>
                <a:t>enviado a Emiliano Zapata, dic. 1915</a:t>
              </a:r>
            </a:p>
          </p:txBody>
        </p:sp>
      </p:grpSp>
      <p:cxnSp>
        <p:nvCxnSpPr>
          <p:cNvPr id="13" name="Conector recto 12"/>
          <p:cNvCxnSpPr>
            <a:cxnSpLocks/>
          </p:cNvCxnSpPr>
          <p:nvPr/>
        </p:nvCxnSpPr>
        <p:spPr>
          <a:xfrm>
            <a:off x="4067944" y="4221088"/>
            <a:ext cx="3672408"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8028384" y="4077072"/>
            <a:ext cx="100811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9770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353713" y="188640"/>
            <a:ext cx="2088232" cy="591732"/>
            <a:chOff x="6516216" y="260648"/>
            <a:chExt cx="2088232" cy="591732"/>
          </a:xfrm>
        </p:grpSpPr>
        <p:sp>
          <p:nvSpPr>
            <p:cNvPr id="4" name="Rectángulo 3"/>
            <p:cNvSpPr/>
            <p:nvPr/>
          </p:nvSpPr>
          <p:spPr>
            <a:xfrm>
              <a:off x="6516216" y="260648"/>
              <a:ext cx="2088232"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6897333" y="356459"/>
              <a:ext cx="1326004"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Gobierno</a:t>
              </a:r>
              <a:endParaRPr lang="es-MX" b="1" spc="100">
                <a:solidFill>
                  <a:schemeClr val="bg1"/>
                </a:solidFill>
                <a:latin typeface="Times New Roman" panose="02020603050405020304" pitchFamily="18" charset="0"/>
                <a:cs typeface="Times New Roman" panose="02020603050405020304" pitchFamily="18" charset="0"/>
              </a:endParaRPr>
            </a:p>
          </p:txBody>
        </p:sp>
      </p:grpSp>
      <p:pic>
        <p:nvPicPr>
          <p:cNvPr id="9" name="Imagen 8"/>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75856" y="0"/>
            <a:ext cx="5474976" cy="6858000"/>
          </a:xfrm>
          <a:prstGeom prst="rect">
            <a:avLst/>
          </a:prstGeom>
          <a:effectLst>
            <a:softEdge rad="127000"/>
          </a:effectLst>
        </p:spPr>
      </p:pic>
      <p:sp>
        <p:nvSpPr>
          <p:cNvPr id="11" name="CuadroTexto 10"/>
          <p:cNvSpPr txBox="1"/>
          <p:nvPr/>
        </p:nvSpPr>
        <p:spPr>
          <a:xfrm>
            <a:off x="308428" y="6021288"/>
            <a:ext cx="2178802" cy="646331"/>
          </a:xfrm>
          <a:prstGeom prst="rect">
            <a:avLst/>
          </a:prstGeom>
          <a:noFill/>
        </p:spPr>
        <p:txBody>
          <a:bodyPr wrap="none" rtlCol="0">
            <a:spAutoFit/>
          </a:bodyPr>
          <a:lstStyle/>
          <a:p>
            <a:pPr algn="ctr"/>
            <a:r>
              <a:rPr lang="es-MX">
                <a:solidFill>
                  <a:schemeClr val="bg1"/>
                </a:solidFill>
                <a:latin typeface="Times New Roman" panose="02020603050405020304" pitchFamily="18" charset="0"/>
                <a:cs typeface="Times New Roman" panose="02020603050405020304" pitchFamily="18" charset="0"/>
              </a:rPr>
              <a:t>Abanderado zapatista</a:t>
            </a:r>
          </a:p>
          <a:p>
            <a:pPr algn="ctr"/>
            <a:r>
              <a:rPr lang="es-MX">
                <a:solidFill>
                  <a:schemeClr val="bg1"/>
                </a:solidFill>
                <a:latin typeface="Times New Roman" panose="02020603050405020304" pitchFamily="18" charset="0"/>
                <a:cs typeface="Times New Roman" panose="02020603050405020304" pitchFamily="18" charset="0"/>
              </a:rPr>
              <a:t>en San Angel, 1914.</a:t>
            </a:r>
          </a:p>
        </p:txBody>
      </p:sp>
    </p:spTree>
    <p:extLst>
      <p:ext uri="{BB962C8B-B14F-4D97-AF65-F5344CB8AC3E}">
        <p14:creationId xmlns:p14="http://schemas.microsoft.com/office/powerpoint/2010/main" val="935673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01351" y="171593"/>
            <a:ext cx="2874505" cy="591732"/>
            <a:chOff x="-19709" y="188640"/>
            <a:chExt cx="2874505" cy="591732"/>
          </a:xfrm>
        </p:grpSpPr>
        <p:sp>
          <p:nvSpPr>
            <p:cNvPr id="8" name="Rectángulo 7"/>
            <p:cNvSpPr/>
            <p:nvPr/>
          </p:nvSpPr>
          <p:spPr>
            <a:xfrm>
              <a:off x="-19709" y="188640"/>
              <a:ext cx="2874505"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19709" y="284451"/>
              <a:ext cx="2874505"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Guerra de Exterminio</a:t>
              </a:r>
              <a:endParaRPr lang="es-MX" b="1" spc="100">
                <a:solidFill>
                  <a:schemeClr val="bg1"/>
                </a:solidFill>
                <a:latin typeface="Times New Roman" panose="02020603050405020304" pitchFamily="18" charset="0"/>
                <a:cs typeface="Times New Roman" panose="02020603050405020304" pitchFamily="18" charset="0"/>
              </a:endParaRPr>
            </a:p>
          </p:txBody>
        </p:sp>
      </p:gr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0"/>
            <a:ext cx="4960286" cy="6858000"/>
          </a:xfrm>
          <a:prstGeom prst="rect">
            <a:avLst/>
          </a:prstGeom>
          <a:effectLst>
            <a:softEdge rad="127000"/>
          </a:effectLst>
        </p:spPr>
      </p:pic>
    </p:spTree>
    <p:extLst>
      <p:ext uri="{BB962C8B-B14F-4D97-AF65-F5344CB8AC3E}">
        <p14:creationId xmlns:p14="http://schemas.microsoft.com/office/powerpoint/2010/main" val="38344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67459"/>
            <a:ext cx="9144000" cy="5923083"/>
          </a:xfrm>
          <a:prstGeom prst="rect">
            <a:avLst/>
          </a:prstGeom>
          <a:effectLst>
            <a:softEdge rad="127000"/>
          </a:effectLst>
        </p:spPr>
      </p:pic>
      <p:sp>
        <p:nvSpPr>
          <p:cNvPr id="5" name="CuadroTexto 4"/>
          <p:cNvSpPr txBox="1"/>
          <p:nvPr/>
        </p:nvSpPr>
        <p:spPr>
          <a:xfrm>
            <a:off x="3378404" y="6390542"/>
            <a:ext cx="2387192" cy="369332"/>
          </a:xfrm>
          <a:prstGeom prst="rect">
            <a:avLst/>
          </a:prstGeom>
          <a:noFill/>
        </p:spPr>
        <p:txBody>
          <a:bodyPr wrap="none" rtlCol="0">
            <a:spAutoFit/>
          </a:bodyPr>
          <a:lstStyle/>
          <a:p>
            <a:r>
              <a:rPr lang="es-ES" err="1">
                <a:solidFill>
                  <a:schemeClr val="bg1"/>
                </a:solidFill>
                <a:latin typeface="Times New Roman" pitchFamily="18" charset="0"/>
                <a:cs typeface="Times New Roman" pitchFamily="18" charset="0"/>
              </a:rPr>
              <a:t>Tomacoco</a:t>
            </a:r>
            <a:r>
              <a:rPr lang="es-ES">
                <a:solidFill>
                  <a:schemeClr val="bg1"/>
                </a:solidFill>
                <a:latin typeface="Times New Roman" pitchFamily="18" charset="0"/>
                <a:cs typeface="Times New Roman" pitchFamily="18" charset="0"/>
              </a:rPr>
              <a:t>, Amecameca</a:t>
            </a:r>
            <a:endParaRPr lang="es-MX">
              <a:solidFill>
                <a:schemeClr val="bg1"/>
              </a:solidFill>
            </a:endParaRPr>
          </a:p>
        </p:txBody>
      </p:sp>
    </p:spTree>
    <p:extLst>
      <p:ext uri="{BB962C8B-B14F-4D97-AF65-F5344CB8AC3E}">
        <p14:creationId xmlns:p14="http://schemas.microsoft.com/office/powerpoint/2010/main" val="217088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1331640" y="-25434"/>
            <a:ext cx="6324898" cy="6883434"/>
          </a:xfrm>
          <a:prstGeom prst="rect">
            <a:avLst/>
          </a:prstGeom>
        </p:spPr>
      </p:pic>
      <p:pic>
        <p:nvPicPr>
          <p:cNvPr id="3" name="Picture 2" descr="D:\FOTOS_RevMex\IMG_REVMEX\FOTOS\Zapata carabin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39776" y="0"/>
            <a:ext cx="1500187" cy="6858000"/>
          </a:xfrm>
          <a:prstGeom prst="rect">
            <a:avLst/>
          </a:prstGeom>
          <a:noFill/>
          <a:ln>
            <a:noFill/>
          </a:ln>
        </p:spPr>
      </p:pic>
      <p:pic>
        <p:nvPicPr>
          <p:cNvPr id="4" name="Picture 2" descr="D:\FOTOS_RevMex\IMG_REVMEX\FOTOS\Zapata carabin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0"/>
            <a:ext cx="1500188" cy="6858000"/>
          </a:xfrm>
          <a:prstGeom prst="rect">
            <a:avLst/>
          </a:prstGeom>
          <a:noFill/>
          <a:ln>
            <a:noFill/>
          </a:ln>
        </p:spPr>
      </p:pic>
      <p:grpSp>
        <p:nvGrpSpPr>
          <p:cNvPr id="8" name="Grupo 7"/>
          <p:cNvGrpSpPr/>
          <p:nvPr/>
        </p:nvGrpSpPr>
        <p:grpSpPr>
          <a:xfrm>
            <a:off x="971600" y="0"/>
            <a:ext cx="2088232" cy="591732"/>
            <a:chOff x="3527884" y="116632"/>
            <a:chExt cx="2088232" cy="591732"/>
          </a:xfrm>
        </p:grpSpPr>
        <p:sp>
          <p:nvSpPr>
            <p:cNvPr id="9" name="Rectángulo 8"/>
            <p:cNvSpPr/>
            <p:nvPr/>
          </p:nvSpPr>
          <p:spPr>
            <a:xfrm>
              <a:off x="3527884" y="116632"/>
              <a:ext cx="2088232"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3650692" y="212443"/>
              <a:ext cx="1842619"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Plan de Ayala</a:t>
              </a:r>
              <a:endParaRPr lang="es-MX" b="1" spc="1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71420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72" y="44624"/>
            <a:ext cx="8676456" cy="6157318"/>
          </a:xfrm>
          <a:prstGeom prst="rect">
            <a:avLst/>
          </a:prstGeom>
          <a:effectLst>
            <a:softEdge rad="127000"/>
          </a:effectLst>
        </p:spPr>
      </p:pic>
      <p:sp>
        <p:nvSpPr>
          <p:cNvPr id="3" name="CuadroTexto 2"/>
          <p:cNvSpPr txBox="1"/>
          <p:nvPr/>
        </p:nvSpPr>
        <p:spPr>
          <a:xfrm>
            <a:off x="233772" y="6346492"/>
            <a:ext cx="1477136" cy="369332"/>
          </a:xfrm>
          <a:prstGeom prst="rect">
            <a:avLst/>
          </a:prstGeom>
          <a:noFill/>
        </p:spPr>
        <p:txBody>
          <a:bodyPr wrap="none" rtlCol="0">
            <a:spAutoFit/>
          </a:bodyPr>
          <a:lstStyle/>
          <a:p>
            <a:r>
              <a:rPr lang="es-MX">
                <a:solidFill>
                  <a:schemeClr val="bg1"/>
                </a:solidFill>
                <a:latin typeface="Times New Roman" panose="02020603050405020304" pitchFamily="18" charset="0"/>
                <a:cs typeface="Times New Roman" panose="02020603050405020304" pitchFamily="18" charset="0"/>
              </a:rPr>
              <a:t>Fusilamientos</a:t>
            </a:r>
          </a:p>
        </p:txBody>
      </p:sp>
    </p:spTree>
    <p:extLst>
      <p:ext uri="{BB962C8B-B14F-4D97-AF65-F5344CB8AC3E}">
        <p14:creationId xmlns:p14="http://schemas.microsoft.com/office/powerpoint/2010/main" val="580884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08" y="0"/>
            <a:ext cx="8565584" cy="6358756"/>
          </a:xfrm>
          <a:prstGeom prst="rect">
            <a:avLst/>
          </a:prstGeom>
          <a:effectLst>
            <a:softEdge rad="127000"/>
          </a:effectLst>
        </p:spPr>
      </p:pic>
      <p:sp>
        <p:nvSpPr>
          <p:cNvPr id="4" name="CuadroTexto 3"/>
          <p:cNvSpPr txBox="1"/>
          <p:nvPr/>
        </p:nvSpPr>
        <p:spPr>
          <a:xfrm>
            <a:off x="1604393" y="6346492"/>
            <a:ext cx="5781326" cy="369332"/>
          </a:xfrm>
          <a:prstGeom prst="rect">
            <a:avLst/>
          </a:prstGeom>
          <a:noFill/>
        </p:spPr>
        <p:txBody>
          <a:bodyPr wrap="none" rtlCol="0">
            <a:spAutoFit/>
          </a:bodyPr>
          <a:lstStyle/>
          <a:p>
            <a:r>
              <a:rPr lang="es-MX">
                <a:solidFill>
                  <a:schemeClr val="bg1"/>
                </a:solidFill>
                <a:latin typeface="Times New Roman" panose="02020603050405020304" pitchFamily="18" charset="0"/>
                <a:cs typeface="Times New Roman" panose="02020603050405020304" pitchFamily="18" charset="0"/>
              </a:rPr>
              <a:t>General Eustaquio Durán y zapatistas de Tepoztlán, Morelos</a:t>
            </a:r>
          </a:p>
        </p:txBody>
      </p:sp>
    </p:spTree>
    <p:extLst>
      <p:ext uri="{BB962C8B-B14F-4D97-AF65-F5344CB8AC3E}">
        <p14:creationId xmlns:p14="http://schemas.microsoft.com/office/powerpoint/2010/main" val="3331603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5230" y="692696"/>
            <a:ext cx="9128770" cy="4372399"/>
            <a:chOff x="15230" y="1242801"/>
            <a:chExt cx="9128770" cy="4372399"/>
          </a:xfrm>
        </p:grpSpPr>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30" y="1242801"/>
              <a:ext cx="9128770" cy="4372399"/>
            </a:xfrm>
            <a:prstGeom prst="rect">
              <a:avLst/>
            </a:prstGeom>
            <a:effectLst/>
          </p:spPr>
        </p:pic>
        <p:sp>
          <p:nvSpPr>
            <p:cNvPr id="4" name="Rectángulo 3"/>
            <p:cNvSpPr/>
            <p:nvPr/>
          </p:nvSpPr>
          <p:spPr>
            <a:xfrm>
              <a:off x="2581903" y="5337292"/>
              <a:ext cx="40324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7" name="CuadroTexto 6"/>
          <p:cNvSpPr txBox="1"/>
          <p:nvPr/>
        </p:nvSpPr>
        <p:spPr>
          <a:xfrm>
            <a:off x="15230" y="5517232"/>
            <a:ext cx="9128770" cy="646331"/>
          </a:xfrm>
          <a:prstGeom prst="rect">
            <a:avLst/>
          </a:prstGeom>
          <a:noFill/>
        </p:spPr>
        <p:txBody>
          <a:bodyPr wrap="square" rtlCol="0">
            <a:spAutoFit/>
          </a:bodyPr>
          <a:lstStyle/>
          <a:p>
            <a:pPr algn="ctr"/>
            <a:r>
              <a:rPr lang="es-MX" b="1">
                <a:solidFill>
                  <a:srgbClr val="FF0000"/>
                </a:solidFill>
                <a:latin typeface="Times New Roman" panose="02020603050405020304" pitchFamily="18" charset="0"/>
                <a:cs typeface="Times New Roman" panose="02020603050405020304" pitchFamily="18" charset="0"/>
              </a:rPr>
              <a:t>Carranza impuso el procedimiento militar de Victoriano Huerta,</a:t>
            </a:r>
          </a:p>
          <a:p>
            <a:pPr algn="ctr"/>
            <a:r>
              <a:rPr lang="es-MX" b="1">
                <a:solidFill>
                  <a:srgbClr val="FF0000"/>
                </a:solidFill>
                <a:latin typeface="Times New Roman" panose="02020603050405020304" pitchFamily="18" charset="0"/>
                <a:cs typeface="Times New Roman" panose="02020603050405020304" pitchFamily="18" charset="0"/>
              </a:rPr>
              <a:t>contra los trabajadores en huelga.</a:t>
            </a:r>
          </a:p>
        </p:txBody>
      </p:sp>
      <p:sp>
        <p:nvSpPr>
          <p:cNvPr id="9" name="Rectángulo 8"/>
          <p:cNvSpPr/>
          <p:nvPr/>
        </p:nvSpPr>
        <p:spPr>
          <a:xfrm>
            <a:off x="15230" y="3769286"/>
            <a:ext cx="232452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15230" y="3068960"/>
            <a:ext cx="405271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5375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39095" y="-43637"/>
            <a:ext cx="5065810" cy="6901637"/>
          </a:xfrm>
          <a:prstGeom prst="rect">
            <a:avLst/>
          </a:prstGeom>
          <a:effectLst>
            <a:softEdge rad="127000"/>
          </a:effectLst>
        </p:spPr>
      </p:pic>
    </p:spTree>
    <p:extLst>
      <p:ext uri="{BB962C8B-B14F-4D97-AF65-F5344CB8AC3E}">
        <p14:creationId xmlns:p14="http://schemas.microsoft.com/office/powerpoint/2010/main" val="256284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76" y="144016"/>
            <a:ext cx="5279520" cy="5013176"/>
          </a:xfrm>
          <a:prstGeom prst="rect">
            <a:avLst/>
          </a:prstGeom>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4347" y="3663111"/>
            <a:ext cx="6249653" cy="3194889"/>
          </a:xfrm>
          <a:prstGeom prst="rect">
            <a:avLst/>
          </a:prstGeom>
        </p:spPr>
      </p:pic>
      <p:sp>
        <p:nvSpPr>
          <p:cNvPr id="7" name="CuadroTexto 6"/>
          <p:cNvSpPr txBox="1"/>
          <p:nvPr/>
        </p:nvSpPr>
        <p:spPr>
          <a:xfrm>
            <a:off x="5823929" y="2152645"/>
            <a:ext cx="2743059" cy="646331"/>
          </a:xfrm>
          <a:prstGeom prst="rect">
            <a:avLst/>
          </a:prstGeom>
          <a:noFill/>
        </p:spPr>
        <p:txBody>
          <a:bodyPr wrap="none" rtlCol="0">
            <a:spAutoFit/>
          </a:bodyPr>
          <a:lstStyle/>
          <a:p>
            <a:pPr algn="ctr"/>
            <a:r>
              <a:rPr lang="es-MX" b="1" i="1" spc="50">
                <a:solidFill>
                  <a:schemeClr val="bg1"/>
                </a:solidFill>
                <a:latin typeface="Times New Roman" panose="02020603050405020304" pitchFamily="18" charset="0"/>
                <a:cs typeface="Times New Roman" panose="02020603050405020304" pitchFamily="18" charset="0"/>
              </a:rPr>
              <a:t>El Demócrata</a:t>
            </a:r>
          </a:p>
          <a:p>
            <a:pPr algn="ctr"/>
            <a:r>
              <a:rPr lang="es-MX" spc="50">
                <a:solidFill>
                  <a:schemeClr val="bg1"/>
                </a:solidFill>
                <a:latin typeface="Times New Roman" panose="02020603050405020304" pitchFamily="18" charset="0"/>
                <a:cs typeface="Times New Roman" panose="02020603050405020304" pitchFamily="18" charset="0"/>
              </a:rPr>
              <a:t>14 de noviembre de 1916.</a:t>
            </a:r>
          </a:p>
        </p:txBody>
      </p:sp>
      <p:sp>
        <p:nvSpPr>
          <p:cNvPr id="2" name="Rectángulo 1"/>
          <p:cNvSpPr/>
          <p:nvPr/>
        </p:nvSpPr>
        <p:spPr>
          <a:xfrm>
            <a:off x="251520" y="260648"/>
            <a:ext cx="5040560"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3059832" y="3789040"/>
            <a:ext cx="5976664"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4534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Zócalo"/>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0" y="44623"/>
            <a:ext cx="9144000" cy="5864855"/>
          </a:xfrm>
          <a:prstGeom prst="rect">
            <a:avLst/>
          </a:prstGeom>
          <a:ln>
            <a:noFill/>
          </a:ln>
          <a:effectLst>
            <a:softEdge rad="112500"/>
          </a:effectLst>
        </p:spPr>
      </p:pic>
      <p:sp>
        <p:nvSpPr>
          <p:cNvPr id="3" name="CuadroTexto 2"/>
          <p:cNvSpPr txBox="1"/>
          <p:nvPr/>
        </p:nvSpPr>
        <p:spPr>
          <a:xfrm>
            <a:off x="0" y="5909478"/>
            <a:ext cx="9144000" cy="677108"/>
          </a:xfrm>
          <a:prstGeom prst="rect">
            <a:avLst/>
          </a:prstGeom>
          <a:noFill/>
        </p:spPr>
        <p:txBody>
          <a:bodyPr wrap="square" rtlCol="0">
            <a:spAutoFit/>
          </a:bodyPr>
          <a:lstStyle/>
          <a:p>
            <a:pPr algn="ctr"/>
            <a:r>
              <a:rPr lang="es-MX" sz="2000" b="1">
                <a:solidFill>
                  <a:schemeClr val="bg1"/>
                </a:solidFill>
                <a:latin typeface="Times New Roman" panose="02020603050405020304" pitchFamily="18" charset="0"/>
                <a:cs typeface="Times New Roman" panose="02020603050405020304" pitchFamily="18" charset="0"/>
              </a:rPr>
              <a:t>E</a:t>
            </a:r>
            <a:r>
              <a:rPr lang="es-MX" b="1">
                <a:solidFill>
                  <a:schemeClr val="bg1"/>
                </a:solidFill>
                <a:latin typeface="Times New Roman" panose="02020603050405020304" pitchFamily="18" charset="0"/>
                <a:cs typeface="Times New Roman" panose="02020603050405020304" pitchFamily="18" charset="0"/>
              </a:rPr>
              <a:t>jército </a:t>
            </a:r>
            <a:r>
              <a:rPr lang="es-MX" sz="2000" b="1">
                <a:solidFill>
                  <a:schemeClr val="bg1"/>
                </a:solidFill>
                <a:latin typeface="Times New Roman" panose="02020603050405020304" pitchFamily="18" charset="0"/>
                <a:cs typeface="Times New Roman" panose="02020603050405020304" pitchFamily="18" charset="0"/>
              </a:rPr>
              <a:t>L</a:t>
            </a:r>
            <a:r>
              <a:rPr lang="es-MX" b="1">
                <a:solidFill>
                  <a:schemeClr val="bg1"/>
                </a:solidFill>
                <a:latin typeface="Times New Roman" panose="02020603050405020304" pitchFamily="18" charset="0"/>
                <a:cs typeface="Times New Roman" panose="02020603050405020304" pitchFamily="18" charset="0"/>
              </a:rPr>
              <a:t>ibertador</a:t>
            </a:r>
            <a:r>
              <a:rPr lang="es-MX">
                <a:solidFill>
                  <a:schemeClr val="bg1"/>
                </a:solidFill>
                <a:latin typeface="Times New Roman" panose="02020603050405020304" pitchFamily="18" charset="0"/>
                <a:cs typeface="Times New Roman" panose="02020603050405020304" pitchFamily="18" charset="0"/>
              </a:rPr>
              <a:t>,</a:t>
            </a:r>
          </a:p>
          <a:p>
            <a:pPr algn="ctr"/>
            <a:r>
              <a:rPr lang="es-MX">
                <a:solidFill>
                  <a:schemeClr val="bg1"/>
                </a:solidFill>
                <a:latin typeface="Times New Roman" panose="02020603050405020304" pitchFamily="18" charset="0"/>
                <a:cs typeface="Times New Roman" panose="02020603050405020304" pitchFamily="18" charset="0"/>
              </a:rPr>
              <a:t>zócalo de la Ciudad de México, 6 de diciembre de 1914.</a:t>
            </a:r>
          </a:p>
        </p:txBody>
      </p:sp>
      <p:grpSp>
        <p:nvGrpSpPr>
          <p:cNvPr id="4" name="Grupo 3"/>
          <p:cNvGrpSpPr/>
          <p:nvPr/>
        </p:nvGrpSpPr>
        <p:grpSpPr>
          <a:xfrm>
            <a:off x="5436096" y="116632"/>
            <a:ext cx="3607252" cy="747341"/>
            <a:chOff x="5529516" y="260648"/>
            <a:chExt cx="3607252" cy="747341"/>
          </a:xfrm>
        </p:grpSpPr>
        <p:sp>
          <p:nvSpPr>
            <p:cNvPr id="5" name="Rectángulo 4"/>
            <p:cNvSpPr/>
            <p:nvPr/>
          </p:nvSpPr>
          <p:spPr>
            <a:xfrm>
              <a:off x="5529516" y="260648"/>
              <a:ext cx="3607252" cy="747341"/>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5745207" y="403485"/>
              <a:ext cx="2868093" cy="461665"/>
            </a:xfrm>
            <a:prstGeom prst="rect">
              <a:avLst/>
            </a:prstGeom>
          </p:spPr>
          <p:txBody>
            <a:bodyPr wrap="none">
              <a:spAutoFit/>
            </a:bodyPr>
            <a:lstStyle/>
            <a:p>
              <a:r>
                <a:rPr lang="es-MX" sz="2400" b="1">
                  <a:solidFill>
                    <a:schemeClr val="bg1"/>
                  </a:solidFill>
                  <a:latin typeface="Times New Roman" panose="02020603050405020304" pitchFamily="18" charset="0"/>
                  <a:cs typeface="Times New Roman" panose="02020603050405020304" pitchFamily="18" charset="0"/>
                </a:rPr>
                <a:t>Gobierno del pueblo</a:t>
              </a:r>
              <a:endParaRPr lang="es-MX" sz="2000" b="1">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60148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 y="-4134"/>
            <a:ext cx="9138495" cy="6862134"/>
          </a:xfrm>
          <a:prstGeom prst="rect">
            <a:avLst/>
          </a:prstGeom>
        </p:spPr>
      </p:pic>
    </p:spTree>
    <p:extLst>
      <p:ext uri="{BB962C8B-B14F-4D97-AF65-F5344CB8AC3E}">
        <p14:creationId xmlns:p14="http://schemas.microsoft.com/office/powerpoint/2010/main" val="171582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FOTOS_RevMex\Libro\Revista\Abanderado.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35150" y="0"/>
            <a:ext cx="5473700" cy="6858000"/>
          </a:xfrm>
          <a:prstGeom prst="rect">
            <a:avLst/>
          </a:prstGeom>
          <a:noFill/>
          <a:ln w="9525">
            <a:noFill/>
            <a:miter lim="800000"/>
            <a:headEnd/>
            <a:tailEnd/>
          </a:ln>
          <a:effectLst/>
        </p:spPr>
      </p:pic>
    </p:spTree>
    <p:extLst>
      <p:ext uri="{BB962C8B-B14F-4D97-AF65-F5344CB8AC3E}">
        <p14:creationId xmlns:p14="http://schemas.microsoft.com/office/powerpoint/2010/main" val="1245363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79240" y="44624"/>
            <a:ext cx="4565768" cy="747341"/>
            <a:chOff x="4283968" y="188640"/>
            <a:chExt cx="4565768" cy="747341"/>
          </a:xfrm>
        </p:grpSpPr>
        <p:sp>
          <p:nvSpPr>
            <p:cNvPr id="3" name="Rectángulo 2"/>
            <p:cNvSpPr/>
            <p:nvPr/>
          </p:nvSpPr>
          <p:spPr>
            <a:xfrm>
              <a:off x="4283968" y="188640"/>
              <a:ext cx="4565768" cy="747341"/>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4312068" y="331478"/>
              <a:ext cx="4509568" cy="461665"/>
            </a:xfrm>
            <a:prstGeom prst="rect">
              <a:avLst/>
            </a:prstGeom>
          </p:spPr>
          <p:txBody>
            <a:bodyPr wrap="none">
              <a:spAutoFit/>
            </a:bodyPr>
            <a:lstStyle/>
            <a:p>
              <a:r>
                <a:rPr lang="es-MX" sz="2400" b="1">
                  <a:solidFill>
                    <a:schemeClr val="bg1"/>
                  </a:solidFill>
                  <a:latin typeface="Times New Roman" panose="02020603050405020304" pitchFamily="18" charset="0"/>
                  <a:cs typeface="Times New Roman" panose="02020603050405020304" pitchFamily="18" charset="0"/>
                </a:rPr>
                <a:t>Emancipación de los Municipios</a:t>
              </a:r>
              <a:endParaRPr lang="es-MX" sz="2000" b="1">
                <a:solidFill>
                  <a:schemeClr val="bg1"/>
                </a:solidFill>
                <a:latin typeface="Times New Roman" panose="02020603050405020304" pitchFamily="18" charset="0"/>
                <a:cs typeface="Times New Roman" panose="02020603050405020304" pitchFamily="18" charset="0"/>
              </a:endParaRPr>
            </a:p>
          </p:txBody>
        </p:sp>
      </p:gr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1540"/>
            <a:ext cx="9098404" cy="5966460"/>
          </a:xfrm>
          <a:prstGeom prst="rect">
            <a:avLst/>
          </a:prstGeom>
        </p:spPr>
      </p:pic>
    </p:spTree>
    <p:extLst>
      <p:ext uri="{BB962C8B-B14F-4D97-AF65-F5344CB8AC3E}">
        <p14:creationId xmlns:p14="http://schemas.microsoft.com/office/powerpoint/2010/main" val="1353289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53" y="0"/>
            <a:ext cx="8645693" cy="6858000"/>
          </a:xfrm>
          <a:prstGeom prst="rect">
            <a:avLst/>
          </a:prstGeom>
        </p:spPr>
      </p:pic>
    </p:spTree>
    <p:extLst>
      <p:ext uri="{BB962C8B-B14F-4D97-AF65-F5344CB8AC3E}">
        <p14:creationId xmlns:p14="http://schemas.microsoft.com/office/powerpoint/2010/main" val="204249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Imagen" descr="C:\Users\Windows 7\Pictures\Img Z_04 Defensa de la tierra_640x473.jpg"/>
          <p:cNvPicPr/>
          <p:nvPr/>
        </p:nvPicPr>
        <p:blipFill>
          <a:blip r:embed="rId3">
            <a:extLst>
              <a:ext uri="{28A0092B-C50C-407E-A947-70E740481C1C}">
                <a14:useLocalDpi xmlns:a14="http://schemas.microsoft.com/office/drawing/2010/main" val="0"/>
              </a:ext>
            </a:extLst>
          </a:blip>
          <a:srcRect/>
          <a:stretch>
            <a:fillRect/>
          </a:stretch>
        </p:blipFill>
        <p:spPr bwMode="auto">
          <a:xfrm>
            <a:off x="-15308" y="44624"/>
            <a:ext cx="9159308" cy="6768752"/>
          </a:xfrm>
          <a:prstGeom prst="rect">
            <a:avLst/>
          </a:prstGeom>
          <a:noFill/>
          <a:ln>
            <a:noFill/>
          </a:ln>
        </p:spPr>
      </p:pic>
      <p:grpSp>
        <p:nvGrpSpPr>
          <p:cNvPr id="8" name="Grupo 7"/>
          <p:cNvGrpSpPr/>
          <p:nvPr/>
        </p:nvGrpSpPr>
        <p:grpSpPr>
          <a:xfrm>
            <a:off x="6516216" y="260648"/>
            <a:ext cx="2088232" cy="591732"/>
            <a:chOff x="3527884" y="116632"/>
            <a:chExt cx="2088232" cy="591732"/>
          </a:xfrm>
        </p:grpSpPr>
        <p:sp>
          <p:nvSpPr>
            <p:cNvPr id="4" name="Rectángulo 3"/>
            <p:cNvSpPr/>
            <p:nvPr/>
          </p:nvSpPr>
          <p:spPr>
            <a:xfrm>
              <a:off x="3527884" y="116632"/>
              <a:ext cx="2088232"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3790376" y="212443"/>
              <a:ext cx="1563248"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Restitución</a:t>
              </a:r>
              <a:endParaRPr lang="es-MX" b="1" spc="1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48907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79241" y="44624"/>
            <a:ext cx="4060712" cy="747341"/>
            <a:chOff x="79241" y="44624"/>
            <a:chExt cx="4060712" cy="747341"/>
          </a:xfrm>
        </p:grpSpPr>
        <p:sp>
          <p:nvSpPr>
            <p:cNvPr id="3" name="Rectángulo 2"/>
            <p:cNvSpPr/>
            <p:nvPr/>
          </p:nvSpPr>
          <p:spPr>
            <a:xfrm>
              <a:off x="79241" y="44624"/>
              <a:ext cx="4060712" cy="747341"/>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269991" y="187462"/>
              <a:ext cx="3679212" cy="461665"/>
            </a:xfrm>
            <a:prstGeom prst="rect">
              <a:avLst/>
            </a:prstGeom>
          </p:spPr>
          <p:txBody>
            <a:bodyPr wrap="none">
              <a:spAutoFit/>
            </a:bodyPr>
            <a:lstStyle/>
            <a:p>
              <a:r>
                <a:rPr lang="es-MX" sz="2400" b="1">
                  <a:solidFill>
                    <a:schemeClr val="bg1"/>
                  </a:solidFill>
                  <a:latin typeface="Times New Roman" panose="02020603050405020304" pitchFamily="18" charset="0"/>
                  <a:cs typeface="Times New Roman" panose="02020603050405020304" pitchFamily="18" charset="0"/>
                </a:rPr>
                <a:t>Emancipación de la Mujer</a:t>
              </a:r>
              <a:endParaRPr lang="es-MX" sz="2000" b="1">
                <a:solidFill>
                  <a:schemeClr val="bg1"/>
                </a:solidFill>
                <a:latin typeface="Times New Roman" panose="02020603050405020304" pitchFamily="18" charset="0"/>
                <a:cs typeface="Times New Roman" panose="02020603050405020304" pitchFamily="18" charset="0"/>
              </a:endParaRPr>
            </a:p>
          </p:txBody>
        </p:sp>
      </p:gr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77" y="836712"/>
            <a:ext cx="9145577" cy="5590541"/>
          </a:xfrm>
          <a:prstGeom prst="rect">
            <a:avLst/>
          </a:prstGeom>
          <a:effectLst>
            <a:softEdge rad="127000"/>
          </a:effectLst>
        </p:spPr>
      </p:pic>
      <p:sp>
        <p:nvSpPr>
          <p:cNvPr id="10" name="CuadroTexto 9"/>
          <p:cNvSpPr txBox="1"/>
          <p:nvPr/>
        </p:nvSpPr>
        <p:spPr>
          <a:xfrm>
            <a:off x="3563888" y="6427253"/>
            <a:ext cx="2518638" cy="369332"/>
          </a:xfrm>
          <a:prstGeom prst="rect">
            <a:avLst/>
          </a:prstGeom>
          <a:noFill/>
        </p:spPr>
        <p:txBody>
          <a:bodyPr wrap="none" rtlCol="0">
            <a:spAutoFit/>
          </a:bodyPr>
          <a:lstStyle/>
          <a:p>
            <a:r>
              <a:rPr lang="es-MX">
                <a:solidFill>
                  <a:schemeClr val="bg1"/>
                </a:solidFill>
                <a:latin typeface="Times New Roman" panose="02020603050405020304" pitchFamily="18" charset="0"/>
                <a:cs typeface="Times New Roman" panose="02020603050405020304" pitchFamily="18" charset="0"/>
              </a:rPr>
              <a:t>Coronela Carmen Robles</a:t>
            </a:r>
          </a:p>
        </p:txBody>
      </p:sp>
    </p:spTree>
    <p:extLst>
      <p:ext uri="{BB962C8B-B14F-4D97-AF65-F5344CB8AC3E}">
        <p14:creationId xmlns:p14="http://schemas.microsoft.com/office/powerpoint/2010/main" val="163309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551" y="548680"/>
            <a:ext cx="9084450" cy="6403793"/>
          </a:xfrm>
          <a:prstGeom prst="rect">
            <a:avLst/>
          </a:prstGeom>
          <a:effectLst>
            <a:softEdge rad="127000"/>
          </a:effectLst>
        </p:spPr>
      </p:pic>
      <p:grpSp>
        <p:nvGrpSpPr>
          <p:cNvPr id="9" name="Grupo 8"/>
          <p:cNvGrpSpPr/>
          <p:nvPr/>
        </p:nvGrpSpPr>
        <p:grpSpPr>
          <a:xfrm>
            <a:off x="6876256" y="116632"/>
            <a:ext cx="2088232" cy="747341"/>
            <a:chOff x="6228184" y="116632"/>
            <a:chExt cx="2088232" cy="747341"/>
          </a:xfrm>
        </p:grpSpPr>
        <p:sp>
          <p:nvSpPr>
            <p:cNvPr id="10" name="Rectángulo 9"/>
            <p:cNvSpPr/>
            <p:nvPr/>
          </p:nvSpPr>
          <p:spPr>
            <a:xfrm>
              <a:off x="6228184" y="116632"/>
              <a:ext cx="2088232" cy="747341"/>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6487470" y="259470"/>
              <a:ext cx="1569660" cy="461665"/>
            </a:xfrm>
            <a:prstGeom prst="rect">
              <a:avLst/>
            </a:prstGeom>
          </p:spPr>
          <p:txBody>
            <a:bodyPr wrap="none">
              <a:spAutoFit/>
            </a:bodyPr>
            <a:lstStyle/>
            <a:p>
              <a:r>
                <a:rPr lang="es-MX" sz="2400" b="1">
                  <a:solidFill>
                    <a:schemeClr val="bg1"/>
                  </a:solidFill>
                  <a:latin typeface="Times New Roman" panose="02020603050405020304" pitchFamily="18" charset="0"/>
                  <a:cs typeface="Times New Roman" panose="02020603050405020304" pitchFamily="18" charset="0"/>
                </a:rPr>
                <a:t>Educación</a:t>
              </a:r>
              <a:endParaRPr lang="es-MX" sz="2000" b="1">
                <a:solidFill>
                  <a:schemeClr val="bg1"/>
                </a:solidFill>
                <a:latin typeface="Times New Roman" panose="02020603050405020304" pitchFamily="18" charset="0"/>
                <a:cs typeface="Times New Roman" panose="02020603050405020304" pitchFamily="18" charset="0"/>
              </a:endParaRPr>
            </a:p>
          </p:txBody>
        </p:sp>
      </p:grpSp>
      <p:sp>
        <p:nvSpPr>
          <p:cNvPr id="13" name="CuadroTexto 12"/>
          <p:cNvSpPr txBox="1"/>
          <p:nvPr/>
        </p:nvSpPr>
        <p:spPr>
          <a:xfrm>
            <a:off x="183533" y="5949280"/>
            <a:ext cx="4618957" cy="830997"/>
          </a:xfrm>
          <a:prstGeom prst="rect">
            <a:avLst/>
          </a:prstGeom>
          <a:solidFill>
            <a:schemeClr val="bg1">
              <a:alpha val="34000"/>
            </a:schemeClr>
          </a:solidFill>
        </p:spPr>
        <p:txBody>
          <a:bodyPr wrap="none" rtlCol="0">
            <a:spAutoFit/>
          </a:bodyPr>
          <a:lstStyle/>
          <a:p>
            <a:r>
              <a:rPr lang="es-MX" sz="1600">
                <a:latin typeface="Times New Roman" panose="02020603050405020304" pitchFamily="18" charset="0"/>
                <a:cs typeface="Times New Roman" panose="02020603050405020304" pitchFamily="18" charset="0"/>
              </a:rPr>
              <a:t>Marcha de profesoras zapatistas del D. F.</a:t>
            </a:r>
          </a:p>
          <a:p>
            <a:r>
              <a:rPr lang="es-MX" sz="1600" b="1">
                <a:latin typeface="Times New Roman" panose="02020603050405020304" pitchFamily="18" charset="0"/>
                <a:cs typeface="Times New Roman" panose="02020603050405020304" pitchFamily="18" charset="0"/>
              </a:rPr>
              <a:t>1er. Regimiento de la Brigada Socialista de México</a:t>
            </a:r>
          </a:p>
          <a:p>
            <a:r>
              <a:rPr lang="es-MX" sz="1600" b="1">
                <a:latin typeface="Times New Roman" panose="02020603050405020304" pitchFamily="18" charset="0"/>
                <a:cs typeface="Times New Roman" panose="02020603050405020304" pitchFamily="18" charset="0"/>
              </a:rPr>
              <a:t>Sexo Femenil</a:t>
            </a:r>
            <a:r>
              <a:rPr lang="es-MX" sz="1600">
                <a:latin typeface="Times New Roman" panose="02020603050405020304" pitchFamily="18" charset="0"/>
                <a:cs typeface="Times New Roman" panose="02020603050405020304" pitchFamily="18" charset="0"/>
              </a:rPr>
              <a:t>, 21 de marzo de 1915.</a:t>
            </a:r>
          </a:p>
        </p:txBody>
      </p:sp>
    </p:spTree>
    <p:extLst>
      <p:ext uri="{BB962C8B-B14F-4D97-AF65-F5344CB8AC3E}">
        <p14:creationId xmlns:p14="http://schemas.microsoft.com/office/powerpoint/2010/main" val="3565705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33000"/>
                    </a14:imgEffect>
                    <a14:imgEffect>
                      <a14:brightnessContrast bright="35000" contrast="20000"/>
                    </a14:imgEffect>
                  </a14:imgLayer>
                </a14:imgProps>
              </a:ext>
              <a:ext uri="{28A0092B-C50C-407E-A947-70E740481C1C}">
                <a14:useLocalDpi xmlns:a14="http://schemas.microsoft.com/office/drawing/2010/main" val="0"/>
              </a:ext>
            </a:extLst>
          </a:blip>
          <a:srcRect/>
          <a:stretch/>
        </p:blipFill>
        <p:spPr>
          <a:xfrm>
            <a:off x="-10571" y="1268760"/>
            <a:ext cx="9154570" cy="5597262"/>
          </a:xfrm>
          <a:prstGeom prst="rect">
            <a:avLst/>
          </a:prstGeom>
          <a:effectLst>
            <a:softEdge rad="127000"/>
          </a:effectLst>
        </p:spPr>
      </p:pic>
      <p:grpSp>
        <p:nvGrpSpPr>
          <p:cNvPr id="5" name="Grupo 4"/>
          <p:cNvGrpSpPr/>
          <p:nvPr/>
        </p:nvGrpSpPr>
        <p:grpSpPr>
          <a:xfrm>
            <a:off x="4932040" y="377403"/>
            <a:ext cx="4032448" cy="747341"/>
            <a:chOff x="4211960" y="188640"/>
            <a:chExt cx="4032448" cy="747341"/>
          </a:xfrm>
        </p:grpSpPr>
        <p:sp>
          <p:nvSpPr>
            <p:cNvPr id="3" name="Rectángulo 2"/>
            <p:cNvSpPr/>
            <p:nvPr/>
          </p:nvSpPr>
          <p:spPr>
            <a:xfrm>
              <a:off x="4211960" y="188640"/>
              <a:ext cx="4032448" cy="747341"/>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4211960" y="331478"/>
              <a:ext cx="4032448" cy="461665"/>
            </a:xfrm>
            <a:prstGeom prst="rect">
              <a:avLst/>
            </a:prstGeom>
          </p:spPr>
          <p:txBody>
            <a:bodyPr wrap="square">
              <a:spAutoFit/>
            </a:bodyPr>
            <a:lstStyle/>
            <a:p>
              <a:pPr algn="ctr"/>
              <a:r>
                <a:rPr lang="es-MX" sz="2400" b="1">
                  <a:solidFill>
                    <a:schemeClr val="bg1"/>
                  </a:solidFill>
                  <a:latin typeface="Times New Roman" panose="02020603050405020304" pitchFamily="18" charset="0"/>
                  <a:cs typeface="Times New Roman" panose="02020603050405020304" pitchFamily="18" charset="0"/>
                </a:rPr>
                <a:t>Organizaciones del pueblo</a:t>
              </a:r>
              <a:endParaRPr lang="es-MX" sz="2000" b="1">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29257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44624"/>
            <a:ext cx="5490516" cy="6746746"/>
          </a:xfrm>
          <a:prstGeom prst="rect">
            <a:avLst/>
          </a:prstGeom>
          <a:effectLst>
            <a:softEdge rad="127000"/>
          </a:effectLst>
        </p:spPr>
      </p:pic>
    </p:spTree>
    <p:extLst>
      <p:ext uri="{BB962C8B-B14F-4D97-AF65-F5344CB8AC3E}">
        <p14:creationId xmlns:p14="http://schemas.microsoft.com/office/powerpoint/2010/main" val="78126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394" y="28675"/>
            <a:ext cx="9144000" cy="6275774"/>
          </a:xfrm>
          <a:prstGeom prst="rect">
            <a:avLst/>
          </a:prstGeom>
          <a:effectLst>
            <a:softEdge rad="127000"/>
          </a:effectLst>
        </p:spPr>
      </p:pic>
      <p:sp>
        <p:nvSpPr>
          <p:cNvPr id="8" name="CuadroTexto 7"/>
          <p:cNvSpPr txBox="1"/>
          <p:nvPr/>
        </p:nvSpPr>
        <p:spPr>
          <a:xfrm>
            <a:off x="0" y="6300028"/>
            <a:ext cx="9135606" cy="369332"/>
          </a:xfrm>
          <a:prstGeom prst="rect">
            <a:avLst/>
          </a:prstGeom>
          <a:noFill/>
        </p:spPr>
        <p:txBody>
          <a:bodyPr wrap="square" rtlCol="0">
            <a:spAutoFit/>
          </a:bodyPr>
          <a:lstStyle/>
          <a:p>
            <a:pPr algn="ctr"/>
            <a:r>
              <a:rPr lang="es-MX">
                <a:solidFill>
                  <a:schemeClr val="bg1"/>
                </a:solidFill>
                <a:latin typeface="Times New Roman" panose="02020603050405020304" pitchFamily="18" charset="0"/>
                <a:cs typeface="Times New Roman" panose="02020603050405020304" pitchFamily="18" charset="0"/>
              </a:rPr>
              <a:t>General Herminio Chavarría, Aztahuacán, Iztapalapa, Distrito Federal.</a:t>
            </a:r>
          </a:p>
        </p:txBody>
      </p:sp>
    </p:spTree>
    <p:extLst>
      <p:ext uri="{BB962C8B-B14F-4D97-AF65-F5344CB8AC3E}">
        <p14:creationId xmlns:p14="http://schemas.microsoft.com/office/powerpoint/2010/main" val="2930645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43000" y="-39396"/>
            <a:ext cx="6858000" cy="6453336"/>
          </a:xfrm>
          <a:prstGeom prst="rect">
            <a:avLst/>
          </a:prstGeom>
          <a:effectLst>
            <a:softEdge rad="127000"/>
          </a:effectLst>
        </p:spPr>
      </p:pic>
      <p:sp>
        <p:nvSpPr>
          <p:cNvPr id="7" name="CuadroTexto 6"/>
          <p:cNvSpPr txBox="1"/>
          <p:nvPr/>
        </p:nvSpPr>
        <p:spPr>
          <a:xfrm>
            <a:off x="0" y="6320933"/>
            <a:ext cx="9144000" cy="369332"/>
          </a:xfrm>
          <a:prstGeom prst="rect">
            <a:avLst/>
          </a:prstGeom>
          <a:noFill/>
        </p:spPr>
        <p:txBody>
          <a:bodyPr wrap="square" rtlCol="0">
            <a:spAutoFit/>
          </a:bodyPr>
          <a:lstStyle/>
          <a:p>
            <a:pPr algn="ctr"/>
            <a:r>
              <a:rPr lang="es-MX" spc="100">
                <a:solidFill>
                  <a:schemeClr val="bg1"/>
                </a:solidFill>
                <a:latin typeface="Times New Roman" panose="02020603050405020304" pitchFamily="18" charset="0"/>
                <a:cs typeface="Times New Roman" panose="02020603050405020304" pitchFamily="18" charset="0"/>
              </a:rPr>
              <a:t>Tochimilco, Puebla.</a:t>
            </a:r>
          </a:p>
        </p:txBody>
      </p:sp>
    </p:spTree>
    <p:extLst>
      <p:ext uri="{BB962C8B-B14F-4D97-AF65-F5344CB8AC3E}">
        <p14:creationId xmlns:p14="http://schemas.microsoft.com/office/powerpoint/2010/main" val="183045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9436"/>
            <a:ext cx="9144000" cy="5579127"/>
          </a:xfrm>
          <a:prstGeom prst="rect">
            <a:avLst/>
          </a:prstGeom>
        </p:spPr>
      </p:pic>
    </p:spTree>
    <p:extLst>
      <p:ext uri="{BB962C8B-B14F-4D97-AF65-F5344CB8AC3E}">
        <p14:creationId xmlns:p14="http://schemas.microsoft.com/office/powerpoint/2010/main" val="3179177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80710" y="0"/>
            <a:ext cx="5782581" cy="6858000"/>
          </a:xfrm>
          <a:prstGeom prst="rect">
            <a:avLst/>
          </a:prstGeom>
          <a:ln>
            <a:noFill/>
          </a:ln>
          <a:effectLst>
            <a:softEdge rad="112500"/>
          </a:effectLst>
        </p:spPr>
      </p:pic>
    </p:spTree>
    <p:extLst>
      <p:ext uri="{BB962C8B-B14F-4D97-AF65-F5344CB8AC3E}">
        <p14:creationId xmlns:p14="http://schemas.microsoft.com/office/powerpoint/2010/main" val="324425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8551" y="0"/>
            <a:ext cx="8286899" cy="6858000"/>
          </a:xfrm>
          <a:prstGeom prst="rect">
            <a:avLst/>
          </a:prstGeom>
          <a:ln>
            <a:noFill/>
          </a:ln>
          <a:effectLst>
            <a:softEdge rad="112500"/>
          </a:effectLst>
        </p:spPr>
      </p:pic>
    </p:spTree>
    <p:extLst>
      <p:ext uri="{BB962C8B-B14F-4D97-AF65-F5344CB8AC3E}">
        <p14:creationId xmlns:p14="http://schemas.microsoft.com/office/powerpoint/2010/main" val="1667990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1583668" y="260648"/>
            <a:ext cx="5976664" cy="591732"/>
            <a:chOff x="27476" y="404664"/>
            <a:chExt cx="5976664" cy="591732"/>
          </a:xfrm>
        </p:grpSpPr>
        <p:sp>
          <p:nvSpPr>
            <p:cNvPr id="3" name="Rectángulo 2"/>
            <p:cNvSpPr/>
            <p:nvPr/>
          </p:nvSpPr>
          <p:spPr>
            <a:xfrm>
              <a:off x="27476" y="404664"/>
              <a:ext cx="5976664"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97670" y="500475"/>
              <a:ext cx="5836278"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Plan de Ayala: programa de transformaciones</a:t>
              </a:r>
              <a:endParaRPr lang="es-MX" b="1" spc="100">
                <a:solidFill>
                  <a:schemeClr val="bg1"/>
                </a:solidFill>
                <a:latin typeface="Times New Roman" panose="02020603050405020304" pitchFamily="18" charset="0"/>
                <a:cs typeface="Times New Roman" panose="02020603050405020304" pitchFamily="18" charset="0"/>
              </a:endParaRPr>
            </a:p>
          </p:txBody>
        </p:sp>
      </p:grpSp>
      <p:sp>
        <p:nvSpPr>
          <p:cNvPr id="6" name="Rectángulo: esquinas redondeadas 5"/>
          <p:cNvSpPr/>
          <p:nvPr/>
        </p:nvSpPr>
        <p:spPr>
          <a:xfrm>
            <a:off x="2699792" y="1398404"/>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Pueblo</a:t>
            </a:r>
          </a:p>
        </p:txBody>
      </p:sp>
      <p:sp>
        <p:nvSpPr>
          <p:cNvPr id="7" name="Rectángulo: esquinas redondeadas 6"/>
          <p:cNvSpPr/>
          <p:nvPr/>
        </p:nvSpPr>
        <p:spPr>
          <a:xfrm>
            <a:off x="5868144" y="1412776"/>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Tierra</a:t>
            </a:r>
          </a:p>
        </p:txBody>
      </p:sp>
      <p:cxnSp>
        <p:nvCxnSpPr>
          <p:cNvPr id="9" name="Conector recto 8"/>
          <p:cNvCxnSpPr>
            <a:stCxn id="6" idx="3"/>
            <a:endCxn id="7" idx="1"/>
          </p:cNvCxnSpPr>
          <p:nvPr/>
        </p:nvCxnSpPr>
        <p:spPr>
          <a:xfrm>
            <a:off x="4644008" y="1794448"/>
            <a:ext cx="1224136" cy="143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ángulo: esquinas redondeadas 9"/>
          <p:cNvSpPr/>
          <p:nvPr/>
        </p:nvSpPr>
        <p:spPr>
          <a:xfrm>
            <a:off x="1259632" y="3132560"/>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Pueblo</a:t>
            </a:r>
          </a:p>
        </p:txBody>
      </p:sp>
      <p:sp>
        <p:nvSpPr>
          <p:cNvPr id="11" name="Rectángulo: esquinas redondeadas 10"/>
          <p:cNvSpPr/>
          <p:nvPr/>
        </p:nvSpPr>
        <p:spPr>
          <a:xfrm>
            <a:off x="4102685" y="3146932"/>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Tierra</a:t>
            </a:r>
          </a:p>
        </p:txBody>
      </p:sp>
      <p:cxnSp>
        <p:nvCxnSpPr>
          <p:cNvPr id="12" name="Conector recto 11"/>
          <p:cNvCxnSpPr>
            <a:cxnSpLocks/>
          </p:cNvCxnSpPr>
          <p:nvPr/>
        </p:nvCxnSpPr>
        <p:spPr>
          <a:xfrm>
            <a:off x="6046901" y="3528604"/>
            <a:ext cx="898837" cy="143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ángulo: esquinas redondeadas 12"/>
          <p:cNvSpPr/>
          <p:nvPr/>
        </p:nvSpPr>
        <p:spPr>
          <a:xfrm>
            <a:off x="6948264" y="3146932"/>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Hacienda</a:t>
            </a:r>
          </a:p>
        </p:txBody>
      </p:sp>
      <p:sp>
        <p:nvSpPr>
          <p:cNvPr id="15" name="Rectángulo: esquinas redondeadas 14"/>
          <p:cNvSpPr/>
          <p:nvPr/>
        </p:nvSpPr>
        <p:spPr>
          <a:xfrm>
            <a:off x="1259632" y="5070812"/>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Pueblo</a:t>
            </a:r>
          </a:p>
        </p:txBody>
      </p:sp>
      <p:sp>
        <p:nvSpPr>
          <p:cNvPr id="16" name="Rectángulo: esquinas redondeadas 15"/>
          <p:cNvSpPr/>
          <p:nvPr/>
        </p:nvSpPr>
        <p:spPr>
          <a:xfrm>
            <a:off x="4102685" y="5085184"/>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Tierra</a:t>
            </a:r>
          </a:p>
        </p:txBody>
      </p:sp>
      <p:cxnSp>
        <p:nvCxnSpPr>
          <p:cNvPr id="17" name="Conector recto 16"/>
          <p:cNvCxnSpPr>
            <a:cxnSpLocks/>
          </p:cNvCxnSpPr>
          <p:nvPr/>
        </p:nvCxnSpPr>
        <p:spPr>
          <a:xfrm>
            <a:off x="3209284" y="5481228"/>
            <a:ext cx="898837" cy="143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ángulo: esquinas redondeadas 17"/>
          <p:cNvSpPr/>
          <p:nvPr/>
        </p:nvSpPr>
        <p:spPr>
          <a:xfrm>
            <a:off x="6948264" y="5085184"/>
            <a:ext cx="1944216" cy="79208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800">
                <a:solidFill>
                  <a:srgbClr val="FF0000"/>
                </a:solidFill>
                <a:latin typeface="News706 BT" panose="02040804060705020204" pitchFamily="18" charset="0"/>
              </a:rPr>
              <a:t>Hacienda</a:t>
            </a:r>
          </a:p>
        </p:txBody>
      </p:sp>
      <p:cxnSp>
        <p:nvCxnSpPr>
          <p:cNvPr id="20" name="Conector: angular 19"/>
          <p:cNvCxnSpPr>
            <a:cxnSpLocks/>
          </p:cNvCxnSpPr>
          <p:nvPr/>
        </p:nvCxnSpPr>
        <p:spPr>
          <a:xfrm rot="2700000">
            <a:off x="3289624" y="3409189"/>
            <a:ext cx="771567" cy="23883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176643" y="1616968"/>
            <a:ext cx="2454518" cy="400110"/>
          </a:xfrm>
          <a:prstGeom prst="rect">
            <a:avLst/>
          </a:prstGeom>
        </p:spPr>
        <p:txBody>
          <a:bodyPr wrap="none">
            <a:spAutoFit/>
          </a:bodyPr>
          <a:lstStyle/>
          <a:p>
            <a:r>
              <a:rPr lang="es-MX" sz="2000" b="1" spc="100">
                <a:solidFill>
                  <a:schemeClr val="bg1"/>
                </a:solidFill>
                <a:latin typeface="Times New Roman" panose="02020603050405020304" pitchFamily="18" charset="0"/>
                <a:cs typeface="Times New Roman" panose="02020603050405020304" pitchFamily="18" charset="0"/>
              </a:rPr>
              <a:t>Situación original:</a:t>
            </a:r>
            <a:endParaRPr lang="es-MX" sz="2000"/>
          </a:p>
        </p:txBody>
      </p:sp>
      <p:sp>
        <p:nvSpPr>
          <p:cNvPr id="23" name="Rectángulo 22"/>
          <p:cNvSpPr/>
          <p:nvPr/>
        </p:nvSpPr>
        <p:spPr>
          <a:xfrm>
            <a:off x="190108" y="2708920"/>
            <a:ext cx="1255472" cy="400110"/>
          </a:xfrm>
          <a:prstGeom prst="rect">
            <a:avLst/>
          </a:prstGeom>
        </p:spPr>
        <p:txBody>
          <a:bodyPr wrap="none">
            <a:spAutoFit/>
          </a:bodyPr>
          <a:lstStyle/>
          <a:p>
            <a:r>
              <a:rPr lang="es-MX" sz="2000" b="1" spc="100">
                <a:solidFill>
                  <a:schemeClr val="bg1"/>
                </a:solidFill>
                <a:latin typeface="Times New Roman" panose="02020603050405020304" pitchFamily="18" charset="0"/>
                <a:cs typeface="Times New Roman" panose="02020603050405020304" pitchFamily="18" charset="0"/>
              </a:rPr>
              <a:t>Despojo:</a:t>
            </a:r>
            <a:endParaRPr lang="es-MX" sz="2000"/>
          </a:p>
        </p:txBody>
      </p:sp>
      <p:sp>
        <p:nvSpPr>
          <p:cNvPr id="24" name="Rectángulo 23"/>
          <p:cNvSpPr/>
          <p:nvPr/>
        </p:nvSpPr>
        <p:spPr>
          <a:xfrm>
            <a:off x="176643" y="4613066"/>
            <a:ext cx="1661032" cy="400110"/>
          </a:xfrm>
          <a:prstGeom prst="rect">
            <a:avLst/>
          </a:prstGeom>
        </p:spPr>
        <p:txBody>
          <a:bodyPr wrap="none">
            <a:spAutoFit/>
          </a:bodyPr>
          <a:lstStyle/>
          <a:p>
            <a:r>
              <a:rPr lang="es-MX" sz="2000" b="1" spc="100">
                <a:solidFill>
                  <a:schemeClr val="bg1"/>
                </a:solidFill>
                <a:latin typeface="Times New Roman" panose="02020603050405020304" pitchFamily="18" charset="0"/>
                <a:cs typeface="Times New Roman" panose="02020603050405020304" pitchFamily="18" charset="0"/>
              </a:rPr>
              <a:t>Restitución:</a:t>
            </a:r>
            <a:endParaRPr lang="es-MX" sz="2000"/>
          </a:p>
        </p:txBody>
      </p:sp>
      <p:sp>
        <p:nvSpPr>
          <p:cNvPr id="25" name="Rectángulo 24"/>
          <p:cNvSpPr/>
          <p:nvPr/>
        </p:nvSpPr>
        <p:spPr>
          <a:xfrm>
            <a:off x="4721314" y="2145325"/>
            <a:ext cx="1158202" cy="584775"/>
          </a:xfrm>
          <a:prstGeom prst="rect">
            <a:avLst/>
          </a:prstGeom>
        </p:spPr>
        <p:txBody>
          <a:bodyPr wrap="none">
            <a:spAutoFit/>
          </a:bodyPr>
          <a:lstStyle/>
          <a:p>
            <a:r>
              <a:rPr lang="es-MX" sz="2400" b="1" spc="100">
                <a:solidFill>
                  <a:schemeClr val="bg1"/>
                </a:solidFill>
                <a:latin typeface="Times New Roman" panose="02020603050405020304" pitchFamily="18" charset="0"/>
                <a:cs typeface="Times New Roman" panose="02020603050405020304" pitchFamily="18" charset="0"/>
              </a:rPr>
              <a:t>S</a:t>
            </a:r>
            <a:r>
              <a:rPr lang="es-MX" sz="2400" b="1" spc="100" baseline="-25000">
                <a:solidFill>
                  <a:schemeClr val="bg1"/>
                </a:solidFill>
                <a:latin typeface="Times New Roman" panose="02020603050405020304" pitchFamily="18" charset="0"/>
                <a:cs typeface="Times New Roman" panose="02020603050405020304" pitchFamily="18" charset="0"/>
              </a:rPr>
              <a:t>1</a:t>
            </a:r>
            <a:r>
              <a:rPr lang="es-MX" sz="2400" b="1" spc="100">
                <a:solidFill>
                  <a:schemeClr val="bg1"/>
                </a:solidFill>
                <a:latin typeface="Times New Roman" panose="02020603050405020304" pitchFamily="18" charset="0"/>
                <a:cs typeface="Times New Roman" panose="02020603050405020304" pitchFamily="18" charset="0"/>
              </a:rPr>
              <a:t> </a:t>
            </a:r>
            <a:r>
              <a:rPr lang="es-MX" sz="3200" b="1" spc="100">
                <a:solidFill>
                  <a:srgbClr val="FFFF00"/>
                </a:solidFill>
                <a:latin typeface="Times New Roman" panose="02020603050405020304" pitchFamily="18" charset="0"/>
                <a:cs typeface="Times New Roman" panose="02020603050405020304" pitchFamily="18" charset="0"/>
              </a:rPr>
              <a:t>˄</a:t>
            </a:r>
            <a:r>
              <a:rPr lang="es-MX" sz="2400" b="1" spc="100">
                <a:solidFill>
                  <a:schemeClr val="bg1"/>
                </a:solidFill>
                <a:latin typeface="Times New Roman" panose="02020603050405020304" pitchFamily="18" charset="0"/>
                <a:cs typeface="Times New Roman" panose="02020603050405020304" pitchFamily="18" charset="0"/>
              </a:rPr>
              <a:t> O</a:t>
            </a:r>
            <a:endParaRPr lang="es-MX" sz="2400"/>
          </a:p>
        </p:txBody>
      </p:sp>
      <p:sp>
        <p:nvSpPr>
          <p:cNvPr id="26" name="Rectángulo 25"/>
          <p:cNvSpPr/>
          <p:nvPr/>
        </p:nvSpPr>
        <p:spPr>
          <a:xfrm>
            <a:off x="3109256" y="3990494"/>
            <a:ext cx="1158202" cy="584775"/>
          </a:xfrm>
          <a:prstGeom prst="rect">
            <a:avLst/>
          </a:prstGeom>
        </p:spPr>
        <p:txBody>
          <a:bodyPr wrap="none">
            <a:spAutoFit/>
          </a:bodyPr>
          <a:lstStyle/>
          <a:p>
            <a:r>
              <a:rPr lang="es-MX" sz="2400" b="1" spc="100">
                <a:solidFill>
                  <a:schemeClr val="bg1"/>
                </a:solidFill>
                <a:latin typeface="Times New Roman" panose="02020603050405020304" pitchFamily="18" charset="0"/>
                <a:cs typeface="Times New Roman" panose="02020603050405020304" pitchFamily="18" charset="0"/>
              </a:rPr>
              <a:t>S</a:t>
            </a:r>
            <a:r>
              <a:rPr lang="es-MX" sz="2400" b="1" spc="100" baseline="-25000">
                <a:solidFill>
                  <a:schemeClr val="bg1"/>
                </a:solidFill>
                <a:latin typeface="Times New Roman" panose="02020603050405020304" pitchFamily="18" charset="0"/>
                <a:cs typeface="Times New Roman" panose="02020603050405020304" pitchFamily="18" charset="0"/>
              </a:rPr>
              <a:t>1</a:t>
            </a:r>
            <a:r>
              <a:rPr lang="es-MX" sz="2400" b="1" spc="100">
                <a:solidFill>
                  <a:schemeClr val="bg1"/>
                </a:solidFill>
                <a:latin typeface="Times New Roman" panose="02020603050405020304" pitchFamily="18" charset="0"/>
                <a:cs typeface="Times New Roman" panose="02020603050405020304" pitchFamily="18" charset="0"/>
              </a:rPr>
              <a:t> </a:t>
            </a:r>
            <a:r>
              <a:rPr lang="es-MX" sz="3200" b="1" spc="100">
                <a:solidFill>
                  <a:srgbClr val="FFFF00"/>
                </a:solidFill>
                <a:latin typeface="Times New Roman" panose="02020603050405020304" pitchFamily="18" charset="0"/>
                <a:cs typeface="Times New Roman" panose="02020603050405020304" pitchFamily="18" charset="0"/>
              </a:rPr>
              <a:t>˅</a:t>
            </a:r>
            <a:r>
              <a:rPr lang="es-MX" sz="2400" b="1" spc="100">
                <a:solidFill>
                  <a:schemeClr val="bg1"/>
                </a:solidFill>
                <a:latin typeface="Times New Roman" panose="02020603050405020304" pitchFamily="18" charset="0"/>
                <a:cs typeface="Times New Roman" panose="02020603050405020304" pitchFamily="18" charset="0"/>
              </a:rPr>
              <a:t> O</a:t>
            </a:r>
            <a:endParaRPr lang="es-MX" sz="2400"/>
          </a:p>
        </p:txBody>
      </p:sp>
      <p:sp>
        <p:nvSpPr>
          <p:cNvPr id="27" name="Rectángulo 26"/>
          <p:cNvSpPr/>
          <p:nvPr/>
        </p:nvSpPr>
        <p:spPr>
          <a:xfrm>
            <a:off x="6046901" y="3990493"/>
            <a:ext cx="1158202" cy="584775"/>
          </a:xfrm>
          <a:prstGeom prst="rect">
            <a:avLst/>
          </a:prstGeom>
        </p:spPr>
        <p:txBody>
          <a:bodyPr wrap="none">
            <a:spAutoFit/>
          </a:bodyPr>
          <a:lstStyle/>
          <a:p>
            <a:r>
              <a:rPr lang="es-MX" sz="2400" b="1" spc="100">
                <a:solidFill>
                  <a:schemeClr val="bg1"/>
                </a:solidFill>
                <a:latin typeface="Times New Roman" panose="02020603050405020304" pitchFamily="18" charset="0"/>
                <a:cs typeface="Times New Roman" panose="02020603050405020304" pitchFamily="18" charset="0"/>
              </a:rPr>
              <a:t>S</a:t>
            </a:r>
            <a:r>
              <a:rPr lang="es-MX" sz="2400" b="1" spc="100" baseline="-25000">
                <a:solidFill>
                  <a:schemeClr val="bg1"/>
                </a:solidFill>
                <a:latin typeface="Times New Roman" panose="02020603050405020304" pitchFamily="18" charset="0"/>
                <a:cs typeface="Times New Roman" panose="02020603050405020304" pitchFamily="18" charset="0"/>
              </a:rPr>
              <a:t>2</a:t>
            </a:r>
            <a:r>
              <a:rPr lang="es-MX" sz="2400" b="1" spc="100">
                <a:solidFill>
                  <a:schemeClr val="bg1"/>
                </a:solidFill>
                <a:latin typeface="Times New Roman" panose="02020603050405020304" pitchFamily="18" charset="0"/>
                <a:cs typeface="Times New Roman" panose="02020603050405020304" pitchFamily="18" charset="0"/>
              </a:rPr>
              <a:t> </a:t>
            </a:r>
            <a:r>
              <a:rPr lang="es-MX" sz="3200" b="1" spc="100">
                <a:solidFill>
                  <a:srgbClr val="FFFF00"/>
                </a:solidFill>
                <a:latin typeface="Times New Roman" panose="02020603050405020304" pitchFamily="18" charset="0"/>
                <a:cs typeface="Times New Roman" panose="02020603050405020304" pitchFamily="18" charset="0"/>
              </a:rPr>
              <a:t>˄</a:t>
            </a:r>
            <a:r>
              <a:rPr lang="es-MX" sz="2400" b="1" spc="100">
                <a:solidFill>
                  <a:schemeClr val="bg1"/>
                </a:solidFill>
                <a:latin typeface="Times New Roman" panose="02020603050405020304" pitchFamily="18" charset="0"/>
                <a:cs typeface="Times New Roman" panose="02020603050405020304" pitchFamily="18" charset="0"/>
              </a:rPr>
              <a:t> O</a:t>
            </a:r>
            <a:endParaRPr lang="es-MX" sz="2400"/>
          </a:p>
        </p:txBody>
      </p:sp>
      <p:cxnSp>
        <p:nvCxnSpPr>
          <p:cNvPr id="29" name="Conector: angular 28"/>
          <p:cNvCxnSpPr>
            <a:cxnSpLocks/>
          </p:cNvCxnSpPr>
          <p:nvPr/>
        </p:nvCxnSpPr>
        <p:spPr>
          <a:xfrm rot="2700000">
            <a:off x="6210562" y="5361813"/>
            <a:ext cx="771567" cy="23883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ángulo 29"/>
          <p:cNvSpPr/>
          <p:nvPr/>
        </p:nvSpPr>
        <p:spPr>
          <a:xfrm>
            <a:off x="3092799" y="5790496"/>
            <a:ext cx="1158202" cy="584775"/>
          </a:xfrm>
          <a:prstGeom prst="rect">
            <a:avLst/>
          </a:prstGeom>
        </p:spPr>
        <p:txBody>
          <a:bodyPr wrap="none">
            <a:spAutoFit/>
          </a:bodyPr>
          <a:lstStyle/>
          <a:p>
            <a:r>
              <a:rPr lang="es-MX" sz="2400" b="1" spc="100">
                <a:solidFill>
                  <a:schemeClr val="bg1"/>
                </a:solidFill>
                <a:latin typeface="Times New Roman" panose="02020603050405020304" pitchFamily="18" charset="0"/>
                <a:cs typeface="Times New Roman" panose="02020603050405020304" pitchFamily="18" charset="0"/>
              </a:rPr>
              <a:t>S</a:t>
            </a:r>
            <a:r>
              <a:rPr lang="es-MX" sz="2400" b="1" spc="100" baseline="-25000">
                <a:solidFill>
                  <a:schemeClr val="bg1"/>
                </a:solidFill>
                <a:latin typeface="Times New Roman" panose="02020603050405020304" pitchFamily="18" charset="0"/>
                <a:cs typeface="Times New Roman" panose="02020603050405020304" pitchFamily="18" charset="0"/>
              </a:rPr>
              <a:t>1</a:t>
            </a:r>
            <a:r>
              <a:rPr lang="es-MX" sz="2400" b="1" spc="100">
                <a:solidFill>
                  <a:schemeClr val="bg1"/>
                </a:solidFill>
                <a:latin typeface="Times New Roman" panose="02020603050405020304" pitchFamily="18" charset="0"/>
                <a:cs typeface="Times New Roman" panose="02020603050405020304" pitchFamily="18" charset="0"/>
              </a:rPr>
              <a:t> </a:t>
            </a:r>
            <a:r>
              <a:rPr lang="es-MX" sz="3200" b="1" spc="100">
                <a:solidFill>
                  <a:srgbClr val="FFFF00"/>
                </a:solidFill>
                <a:latin typeface="Times New Roman" panose="02020603050405020304" pitchFamily="18" charset="0"/>
                <a:cs typeface="Times New Roman" panose="02020603050405020304" pitchFamily="18" charset="0"/>
              </a:rPr>
              <a:t>˄</a:t>
            </a:r>
            <a:r>
              <a:rPr lang="es-MX" sz="2400" b="1" spc="100">
                <a:solidFill>
                  <a:schemeClr val="bg1"/>
                </a:solidFill>
                <a:latin typeface="Times New Roman" panose="02020603050405020304" pitchFamily="18" charset="0"/>
                <a:cs typeface="Times New Roman" panose="02020603050405020304" pitchFamily="18" charset="0"/>
              </a:rPr>
              <a:t> O</a:t>
            </a:r>
            <a:endParaRPr lang="es-MX" sz="2400"/>
          </a:p>
        </p:txBody>
      </p:sp>
      <p:sp>
        <p:nvSpPr>
          <p:cNvPr id="31" name="Rectángulo 30"/>
          <p:cNvSpPr/>
          <p:nvPr/>
        </p:nvSpPr>
        <p:spPr>
          <a:xfrm>
            <a:off x="5917218" y="5790495"/>
            <a:ext cx="1158202" cy="584775"/>
          </a:xfrm>
          <a:prstGeom prst="rect">
            <a:avLst/>
          </a:prstGeom>
        </p:spPr>
        <p:txBody>
          <a:bodyPr wrap="none">
            <a:spAutoFit/>
          </a:bodyPr>
          <a:lstStyle/>
          <a:p>
            <a:r>
              <a:rPr lang="es-MX" sz="2400" b="1" spc="100">
                <a:solidFill>
                  <a:schemeClr val="bg1"/>
                </a:solidFill>
                <a:latin typeface="Times New Roman" panose="02020603050405020304" pitchFamily="18" charset="0"/>
                <a:cs typeface="Times New Roman" panose="02020603050405020304" pitchFamily="18" charset="0"/>
              </a:rPr>
              <a:t>S</a:t>
            </a:r>
            <a:r>
              <a:rPr lang="es-MX" sz="2400" b="1" spc="100" baseline="-25000">
                <a:solidFill>
                  <a:schemeClr val="bg1"/>
                </a:solidFill>
                <a:latin typeface="Times New Roman" panose="02020603050405020304" pitchFamily="18" charset="0"/>
                <a:cs typeface="Times New Roman" panose="02020603050405020304" pitchFamily="18" charset="0"/>
              </a:rPr>
              <a:t>2</a:t>
            </a:r>
            <a:r>
              <a:rPr lang="es-MX" sz="2400" b="1" spc="100">
                <a:solidFill>
                  <a:schemeClr val="bg1"/>
                </a:solidFill>
                <a:latin typeface="Times New Roman" panose="02020603050405020304" pitchFamily="18" charset="0"/>
                <a:cs typeface="Times New Roman" panose="02020603050405020304" pitchFamily="18" charset="0"/>
              </a:rPr>
              <a:t> </a:t>
            </a:r>
            <a:r>
              <a:rPr lang="es-MX" sz="3200" b="1" spc="100">
                <a:solidFill>
                  <a:srgbClr val="FFFF00"/>
                </a:solidFill>
                <a:latin typeface="Times New Roman" panose="02020603050405020304" pitchFamily="18" charset="0"/>
                <a:cs typeface="Times New Roman" panose="02020603050405020304" pitchFamily="18" charset="0"/>
              </a:rPr>
              <a:t>˅</a:t>
            </a:r>
            <a:r>
              <a:rPr lang="es-MX" sz="2400" b="1" spc="100">
                <a:solidFill>
                  <a:schemeClr val="bg1"/>
                </a:solidFill>
                <a:latin typeface="Times New Roman" panose="02020603050405020304" pitchFamily="18" charset="0"/>
                <a:cs typeface="Times New Roman" panose="02020603050405020304" pitchFamily="18" charset="0"/>
              </a:rPr>
              <a:t> O</a:t>
            </a:r>
            <a:endParaRPr lang="es-MX" sz="2400"/>
          </a:p>
        </p:txBody>
      </p:sp>
    </p:spTree>
    <p:extLst>
      <p:ext uri="{BB962C8B-B14F-4D97-AF65-F5344CB8AC3E}">
        <p14:creationId xmlns:p14="http://schemas.microsoft.com/office/powerpoint/2010/main" val="289199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hilap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0499"/>
            <a:ext cx="9144000" cy="5817003"/>
          </a:xfrm>
          <a:prstGeom prst="rect">
            <a:avLst/>
          </a:prstGeom>
          <a:noFill/>
          <a:ln>
            <a:noFill/>
          </a:ln>
        </p:spPr>
      </p:pic>
    </p:spTree>
    <p:extLst>
      <p:ext uri="{BB962C8B-B14F-4D97-AF65-F5344CB8AC3E}">
        <p14:creationId xmlns:p14="http://schemas.microsoft.com/office/powerpoint/2010/main" val="3143473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 y="0"/>
            <a:ext cx="9141420" cy="6858000"/>
          </a:xfrm>
          <a:prstGeom prst="rect">
            <a:avLst/>
          </a:prstGeom>
        </p:spPr>
      </p:pic>
      <p:grpSp>
        <p:nvGrpSpPr>
          <p:cNvPr id="2" name="Grupo 1"/>
          <p:cNvGrpSpPr/>
          <p:nvPr/>
        </p:nvGrpSpPr>
        <p:grpSpPr>
          <a:xfrm>
            <a:off x="262203" y="236845"/>
            <a:ext cx="4731167" cy="591732"/>
            <a:chOff x="262203" y="236845"/>
            <a:chExt cx="4731167" cy="591732"/>
          </a:xfrm>
        </p:grpSpPr>
        <p:sp>
          <p:nvSpPr>
            <p:cNvPr id="5" name="Rectángulo 4"/>
            <p:cNvSpPr/>
            <p:nvPr/>
          </p:nvSpPr>
          <p:spPr>
            <a:xfrm>
              <a:off x="323528" y="236845"/>
              <a:ext cx="4608512" cy="591732"/>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262203" y="332656"/>
              <a:ext cx="4731167" cy="400110"/>
            </a:xfrm>
            <a:prstGeom prst="rect">
              <a:avLst/>
            </a:prstGeom>
          </p:spPr>
          <p:txBody>
            <a:bodyPr wrap="none">
              <a:spAutoFit/>
            </a:bodyPr>
            <a:lstStyle/>
            <a:p>
              <a:pPr algn="ctr"/>
              <a:r>
                <a:rPr lang="es-MX" sz="2000" b="1" spc="100">
                  <a:solidFill>
                    <a:schemeClr val="bg1"/>
                  </a:solidFill>
                  <a:latin typeface="Times New Roman" panose="02020603050405020304" pitchFamily="18" charset="0"/>
                  <a:cs typeface="Times New Roman" panose="02020603050405020304" pitchFamily="18" charset="0"/>
                </a:rPr>
                <a:t>Expropiación a los monopolizadores</a:t>
              </a:r>
              <a:endParaRPr lang="es-MX" b="1" spc="10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704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3866004" y="0"/>
            <a:ext cx="5277996" cy="6858000"/>
          </a:xfrm>
          <a:prstGeom prst="rect">
            <a:avLst/>
          </a:prstGeom>
          <a:effectLst>
            <a:softEdge rad="127000"/>
          </a:effectLst>
        </p:spPr>
      </p:pic>
      <p:pic>
        <p:nvPicPr>
          <p:cNvPr id="7" name="Picture 5" descr="magon-broth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725960"/>
            <a:ext cx="3386138" cy="448786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817070" y="6309320"/>
            <a:ext cx="23990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altLang="es-MX" b="1">
                <a:solidFill>
                  <a:schemeClr val="bg1"/>
                </a:solidFill>
                <a:effectLst>
                  <a:outerShdw blurRad="38100" dist="38100" dir="2700000" algn="tl">
                    <a:srgbClr val="808080"/>
                  </a:outerShdw>
                </a:effectLst>
                <a:latin typeface="Times New Roman" panose="02020603050405020304" pitchFamily="18" charset="0"/>
              </a:rPr>
              <a:t>Ricardo Flores Magón</a:t>
            </a:r>
          </a:p>
        </p:txBody>
      </p:sp>
    </p:spTree>
    <p:extLst>
      <p:ext uri="{BB962C8B-B14F-4D97-AF65-F5344CB8AC3E}">
        <p14:creationId xmlns:p14="http://schemas.microsoft.com/office/powerpoint/2010/main" val="148676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350297" y="1601140"/>
            <a:ext cx="6443407" cy="747341"/>
            <a:chOff x="1669343" y="1601140"/>
            <a:chExt cx="6443407" cy="747341"/>
          </a:xfrm>
        </p:grpSpPr>
        <p:sp>
          <p:nvSpPr>
            <p:cNvPr id="3" name="Rectángulo 2"/>
            <p:cNvSpPr/>
            <p:nvPr/>
          </p:nvSpPr>
          <p:spPr>
            <a:xfrm>
              <a:off x="1669343" y="1601140"/>
              <a:ext cx="6443407" cy="747341"/>
            </a:xfrm>
            <a:prstGeom prst="rect">
              <a:avLst/>
            </a:prstGeom>
            <a:solidFill>
              <a:srgbClr val="7A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783534" y="1697811"/>
              <a:ext cx="6215025" cy="553998"/>
            </a:xfrm>
            <a:prstGeom prst="rect">
              <a:avLst/>
            </a:prstGeom>
            <a:noFill/>
          </p:spPr>
          <p:txBody>
            <a:bodyPr wrap="square" rtlCol="0">
              <a:spAutoFit/>
            </a:bodyPr>
            <a:lstStyle/>
            <a:p>
              <a:pPr algn="ctr"/>
              <a:r>
                <a:rPr lang="es-MX" sz="1600" b="1" spc="100">
                  <a:solidFill>
                    <a:schemeClr val="bg1"/>
                  </a:solidFill>
                  <a:latin typeface="Times New Roman" panose="02020603050405020304" pitchFamily="18" charset="0"/>
                  <a:cs typeface="Times New Roman" panose="02020603050405020304" pitchFamily="18" charset="0"/>
                </a:rPr>
                <a:t>Cuadro Sinóptico de la Fabricación del Azúcar de Caña</a:t>
              </a:r>
            </a:p>
            <a:p>
              <a:pPr algn="ctr"/>
              <a:r>
                <a:rPr lang="es-MX" sz="1400" spc="100">
                  <a:solidFill>
                    <a:schemeClr val="bg1"/>
                  </a:solidFill>
                  <a:latin typeface="Times New Roman" panose="02020603050405020304" pitchFamily="18" charset="0"/>
                  <a:cs typeface="Times New Roman" panose="02020603050405020304" pitchFamily="18" charset="0"/>
                </a:rPr>
                <a:t>Ing. Domingo Diez, 1918.</a:t>
              </a:r>
            </a:p>
          </p:txBody>
        </p:sp>
      </p:grpSp>
      <p:grpSp>
        <p:nvGrpSpPr>
          <p:cNvPr id="53" name="Grupo 52"/>
          <p:cNvGrpSpPr/>
          <p:nvPr/>
        </p:nvGrpSpPr>
        <p:grpSpPr>
          <a:xfrm>
            <a:off x="-7495" y="2869702"/>
            <a:ext cx="9151495" cy="3223594"/>
            <a:chOff x="-7495" y="2869702"/>
            <a:chExt cx="9151495" cy="3223594"/>
          </a:xfrm>
        </p:grpSpPr>
        <p:grpSp>
          <p:nvGrpSpPr>
            <p:cNvPr id="6" name="Grupo 5"/>
            <p:cNvGrpSpPr/>
            <p:nvPr/>
          </p:nvGrpSpPr>
          <p:grpSpPr>
            <a:xfrm>
              <a:off x="-7495" y="2869702"/>
              <a:ext cx="9151495" cy="3223594"/>
              <a:chOff x="-7495" y="3068960"/>
              <a:chExt cx="9151495" cy="3223594"/>
            </a:xfrm>
          </p:grpSpPr>
          <p:pic>
            <p:nvPicPr>
              <p:cNvPr id="34" name="Imagen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 y="3068960"/>
                <a:ext cx="9151495" cy="3223594"/>
              </a:xfrm>
              <a:prstGeom prst="rect">
                <a:avLst/>
              </a:prstGeom>
            </p:spPr>
          </p:pic>
          <p:sp>
            <p:nvSpPr>
              <p:cNvPr id="35" name="CuadroTexto 34"/>
              <p:cNvSpPr txBox="1"/>
              <p:nvPr/>
            </p:nvSpPr>
            <p:spPr>
              <a:xfrm>
                <a:off x="1492196" y="3122516"/>
                <a:ext cx="593432"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Grúa</a:t>
                </a:r>
                <a:endParaRPr lang="es-MX" sz="1400" b="1"/>
              </a:p>
            </p:txBody>
          </p:sp>
          <p:sp>
            <p:nvSpPr>
              <p:cNvPr id="36" name="CuadroTexto 35"/>
              <p:cNvSpPr txBox="1"/>
              <p:nvPr/>
            </p:nvSpPr>
            <p:spPr>
              <a:xfrm>
                <a:off x="2869783" y="3733256"/>
                <a:ext cx="1120820"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Sulfitadoras</a:t>
                </a:r>
                <a:endParaRPr lang="es-MX" sz="1400" b="1"/>
              </a:p>
            </p:txBody>
          </p:sp>
          <p:sp>
            <p:nvSpPr>
              <p:cNvPr id="37" name="CuadroTexto 36"/>
              <p:cNvSpPr txBox="1"/>
              <p:nvPr/>
            </p:nvSpPr>
            <p:spPr>
              <a:xfrm>
                <a:off x="3381017" y="3421386"/>
                <a:ext cx="1133644"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Defecadoras</a:t>
                </a:r>
                <a:endParaRPr lang="es-MX" sz="1400" b="1"/>
              </a:p>
            </p:txBody>
          </p:sp>
          <p:sp>
            <p:nvSpPr>
              <p:cNvPr id="38" name="CuadroTexto 37"/>
              <p:cNvSpPr txBox="1"/>
              <p:nvPr/>
            </p:nvSpPr>
            <p:spPr>
              <a:xfrm>
                <a:off x="4568252" y="3122516"/>
                <a:ext cx="721159"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Triples</a:t>
                </a:r>
                <a:endParaRPr lang="es-MX" sz="1400" b="1"/>
              </a:p>
            </p:txBody>
          </p:sp>
          <p:sp>
            <p:nvSpPr>
              <p:cNvPr id="39" name="CuadroTexto 38"/>
              <p:cNvSpPr txBox="1"/>
              <p:nvPr/>
            </p:nvSpPr>
            <p:spPr>
              <a:xfrm>
                <a:off x="5534253" y="3122516"/>
                <a:ext cx="647485"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Tacho</a:t>
                </a:r>
                <a:endParaRPr lang="es-MX" sz="1400" b="1"/>
              </a:p>
            </p:txBody>
          </p:sp>
          <p:sp>
            <p:nvSpPr>
              <p:cNvPr id="40" name="CuadroTexto 39"/>
              <p:cNvSpPr txBox="1"/>
              <p:nvPr/>
            </p:nvSpPr>
            <p:spPr>
              <a:xfrm>
                <a:off x="4788024" y="4581128"/>
                <a:ext cx="1093569"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Mezcladora</a:t>
                </a:r>
                <a:endParaRPr lang="es-MX" sz="1400" b="1"/>
              </a:p>
            </p:txBody>
          </p:sp>
          <p:grpSp>
            <p:nvGrpSpPr>
              <p:cNvPr id="41" name="Grupo 40"/>
              <p:cNvGrpSpPr/>
              <p:nvPr/>
            </p:nvGrpSpPr>
            <p:grpSpPr>
              <a:xfrm>
                <a:off x="35496" y="5373216"/>
                <a:ext cx="8077254" cy="432048"/>
                <a:chOff x="35496" y="5248945"/>
                <a:chExt cx="8077254" cy="432048"/>
              </a:xfrm>
            </p:grpSpPr>
            <p:sp>
              <p:nvSpPr>
                <p:cNvPr id="47" name="CuadroTexto 46"/>
                <p:cNvSpPr txBox="1"/>
                <p:nvPr/>
              </p:nvSpPr>
              <p:spPr>
                <a:xfrm>
                  <a:off x="7250013" y="5248945"/>
                  <a:ext cx="862737"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Almacén</a:t>
                  </a:r>
                </a:p>
              </p:txBody>
            </p:sp>
            <p:sp>
              <p:nvSpPr>
                <p:cNvPr id="48" name="CuadroTexto 47"/>
                <p:cNvSpPr txBox="1"/>
                <p:nvPr/>
              </p:nvSpPr>
              <p:spPr>
                <a:xfrm>
                  <a:off x="35496" y="5373216"/>
                  <a:ext cx="982961"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Cañaveral</a:t>
                  </a:r>
                  <a:endParaRPr lang="es-MX" sz="1400" b="1"/>
                </a:p>
              </p:txBody>
            </p:sp>
            <p:sp>
              <p:nvSpPr>
                <p:cNvPr id="49" name="CuadroTexto 48"/>
                <p:cNvSpPr txBox="1"/>
                <p:nvPr/>
              </p:nvSpPr>
              <p:spPr>
                <a:xfrm>
                  <a:off x="1973570" y="5373216"/>
                  <a:ext cx="870238"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Trapiche</a:t>
                  </a:r>
                  <a:endParaRPr lang="es-MX" sz="1400" b="1"/>
                </a:p>
              </p:txBody>
            </p:sp>
            <p:sp>
              <p:nvSpPr>
                <p:cNvPr id="50" name="Rectángulo 49"/>
                <p:cNvSpPr/>
                <p:nvPr/>
              </p:nvSpPr>
              <p:spPr>
                <a:xfrm>
                  <a:off x="2944039" y="5373216"/>
                  <a:ext cx="873957" cy="307777"/>
                </a:xfrm>
                <a:prstGeom prst="rect">
                  <a:avLst/>
                </a:prstGeom>
              </p:spPr>
              <p:txBody>
                <a:bodyPr wrap="none">
                  <a:spAutoFit/>
                </a:bodyPr>
                <a:lstStyle/>
                <a:p>
                  <a:r>
                    <a:rPr lang="es-MX" sz="1400" b="1">
                      <a:latin typeface="Times New Roman" panose="02020603050405020304" pitchFamily="18" charset="0"/>
                      <a:cs typeface="Times New Roman" panose="02020603050405020304" pitchFamily="18" charset="0"/>
                    </a:rPr>
                    <a:t>Calderas</a:t>
                  </a:r>
                  <a:endParaRPr lang="es-MX" sz="1400" b="1"/>
                </a:p>
              </p:txBody>
            </p:sp>
            <p:sp>
              <p:nvSpPr>
                <p:cNvPr id="51" name="CuadroTexto 50"/>
                <p:cNvSpPr txBox="1"/>
                <p:nvPr/>
              </p:nvSpPr>
              <p:spPr>
                <a:xfrm>
                  <a:off x="4761446" y="5373216"/>
                  <a:ext cx="1684628"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Tanque para mieles</a:t>
                  </a:r>
                  <a:endParaRPr lang="es-MX" sz="1400" b="1"/>
                </a:p>
              </p:txBody>
            </p:sp>
          </p:grpSp>
          <p:sp>
            <p:nvSpPr>
              <p:cNvPr id="42" name="CuadroTexto 41"/>
              <p:cNvSpPr txBox="1"/>
              <p:nvPr/>
            </p:nvSpPr>
            <p:spPr>
              <a:xfrm>
                <a:off x="6156176" y="4273351"/>
                <a:ext cx="1091966"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Centrífugas</a:t>
                </a:r>
                <a:endParaRPr lang="es-MX" sz="1400" b="1"/>
              </a:p>
            </p:txBody>
          </p:sp>
          <p:sp>
            <p:nvSpPr>
              <p:cNvPr id="43" name="CuadroTexto 42"/>
              <p:cNvSpPr txBox="1"/>
              <p:nvPr/>
            </p:nvSpPr>
            <p:spPr>
              <a:xfrm>
                <a:off x="7143011" y="3782792"/>
                <a:ext cx="1040606"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Asoleadero</a:t>
                </a:r>
                <a:endParaRPr lang="es-MX" sz="1400" b="1"/>
              </a:p>
            </p:txBody>
          </p:sp>
          <p:grpSp>
            <p:nvGrpSpPr>
              <p:cNvPr id="44" name="Grupo 43"/>
              <p:cNvGrpSpPr/>
              <p:nvPr/>
            </p:nvGrpSpPr>
            <p:grpSpPr>
              <a:xfrm>
                <a:off x="3549023" y="5929535"/>
                <a:ext cx="3979670" cy="307777"/>
                <a:chOff x="3549023" y="5733256"/>
                <a:chExt cx="3979670" cy="307777"/>
              </a:xfrm>
            </p:grpSpPr>
            <p:sp>
              <p:nvSpPr>
                <p:cNvPr id="45" name="CuadroTexto 44"/>
                <p:cNvSpPr txBox="1"/>
                <p:nvPr/>
              </p:nvSpPr>
              <p:spPr>
                <a:xfrm>
                  <a:off x="6505656" y="5733256"/>
                  <a:ext cx="1023037"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Maceteado</a:t>
                  </a:r>
                  <a:endParaRPr lang="es-MX" sz="1400" b="1"/>
                </a:p>
              </p:txBody>
            </p:sp>
            <p:sp>
              <p:nvSpPr>
                <p:cNvPr id="46" name="CuadroTexto 45"/>
                <p:cNvSpPr txBox="1"/>
                <p:nvPr/>
              </p:nvSpPr>
              <p:spPr>
                <a:xfrm>
                  <a:off x="3549023" y="5733256"/>
                  <a:ext cx="1455720" cy="307777"/>
                </a:xfrm>
                <a:prstGeom prst="rect">
                  <a:avLst/>
                </a:prstGeom>
                <a:noFill/>
              </p:spPr>
              <p:txBody>
                <a:bodyPr wrap="none" rtlCol="0">
                  <a:spAutoFit/>
                </a:bodyPr>
                <a:lstStyle/>
                <a:p>
                  <a:r>
                    <a:rPr lang="es-MX" sz="1400" b="1">
                      <a:latin typeface="Times New Roman" panose="02020603050405020304" pitchFamily="18" charset="0"/>
                      <a:cs typeface="Times New Roman" panose="02020603050405020304" pitchFamily="18" charset="0"/>
                    </a:rPr>
                    <a:t>Filtros y prensas</a:t>
                  </a:r>
                  <a:endParaRPr lang="es-MX" sz="1400" b="1"/>
                </a:p>
              </p:txBody>
            </p:sp>
          </p:grpSp>
        </p:grpSp>
        <p:cxnSp>
          <p:nvCxnSpPr>
            <p:cNvPr id="7" name="Conector recto de flecha 6"/>
            <p:cNvCxnSpPr/>
            <p:nvPr/>
          </p:nvCxnSpPr>
          <p:spPr>
            <a:xfrm>
              <a:off x="2987824" y="4609180"/>
              <a:ext cx="241600" cy="26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3047552" y="4820758"/>
              <a:ext cx="53957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V="1">
              <a:off x="3789834" y="4360895"/>
              <a:ext cx="3700" cy="2482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4503687" y="4519111"/>
              <a:ext cx="0" cy="2337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2771800" y="4741910"/>
              <a:ext cx="0" cy="54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upo 11"/>
            <p:cNvGrpSpPr/>
            <p:nvPr/>
          </p:nvGrpSpPr>
          <p:grpSpPr>
            <a:xfrm>
              <a:off x="3911300" y="4360897"/>
              <a:ext cx="180000" cy="392670"/>
              <a:chOff x="3911300" y="4560155"/>
              <a:chExt cx="180000" cy="392670"/>
            </a:xfrm>
          </p:grpSpPr>
          <p:cxnSp>
            <p:nvCxnSpPr>
              <p:cNvPr id="32" name="Conector recto de flecha 31"/>
              <p:cNvCxnSpPr/>
              <p:nvPr/>
            </p:nvCxnSpPr>
            <p:spPr>
              <a:xfrm flipV="1">
                <a:off x="3920387" y="4560155"/>
                <a:ext cx="3700" cy="3917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flipV="1">
                <a:off x="3911300" y="4951942"/>
                <a:ext cx="180000" cy="8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upo 12"/>
            <p:cNvGrpSpPr/>
            <p:nvPr/>
          </p:nvGrpSpPr>
          <p:grpSpPr>
            <a:xfrm>
              <a:off x="4388252" y="4016347"/>
              <a:ext cx="188931" cy="420691"/>
              <a:chOff x="4388252" y="4215605"/>
              <a:chExt cx="188931" cy="420691"/>
            </a:xfrm>
          </p:grpSpPr>
          <p:cxnSp>
            <p:nvCxnSpPr>
              <p:cNvPr id="30" name="Conector recto de flecha 29"/>
              <p:cNvCxnSpPr/>
              <p:nvPr/>
            </p:nvCxnSpPr>
            <p:spPr>
              <a:xfrm flipV="1">
                <a:off x="4568252" y="4215605"/>
                <a:ext cx="8931" cy="4198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30"/>
              <p:cNvCxnSpPr/>
              <p:nvPr/>
            </p:nvCxnSpPr>
            <p:spPr>
              <a:xfrm flipV="1">
                <a:off x="4388252" y="4635413"/>
                <a:ext cx="180000" cy="8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Conector recto de flecha 13"/>
            <p:cNvCxnSpPr/>
            <p:nvPr/>
          </p:nvCxnSpPr>
          <p:spPr>
            <a:xfrm>
              <a:off x="5917596" y="4029449"/>
              <a:ext cx="74466" cy="2044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V="1">
              <a:off x="4874664" y="3747348"/>
              <a:ext cx="3700" cy="1845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V="1">
              <a:off x="5205858" y="3747348"/>
              <a:ext cx="2780" cy="1845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V="1">
              <a:off x="5475725" y="3789040"/>
              <a:ext cx="191175"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3861362" y="3841838"/>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4227862" y="3517774"/>
              <a:ext cx="0" cy="64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5019950" y="3173636"/>
              <a:ext cx="0" cy="14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5846095" y="3168990"/>
              <a:ext cx="0" cy="144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6812916" y="4341329"/>
              <a:ext cx="0" cy="36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7014775" y="4820758"/>
              <a:ext cx="0" cy="93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7668344" y="3890347"/>
              <a:ext cx="0" cy="25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7672956" y="4820758"/>
              <a:ext cx="0" cy="360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V="1">
              <a:off x="5827302" y="4544289"/>
              <a:ext cx="3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6433072" y="5064614"/>
              <a:ext cx="0" cy="39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4281258" y="4765702"/>
              <a:ext cx="0" cy="93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a:off x="3366500" y="4643499"/>
              <a:ext cx="0" cy="648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CuadroTexto 51"/>
          <p:cNvSpPr txBox="1"/>
          <p:nvPr/>
        </p:nvSpPr>
        <p:spPr>
          <a:xfrm>
            <a:off x="1587178" y="262281"/>
            <a:ext cx="5969645" cy="892552"/>
          </a:xfrm>
          <a:prstGeom prst="rect">
            <a:avLst/>
          </a:prstGeom>
          <a:noFill/>
        </p:spPr>
        <p:txBody>
          <a:bodyPr wrap="square" rtlCol="0">
            <a:spAutoFit/>
          </a:bodyPr>
          <a:lstStyle/>
          <a:p>
            <a:r>
              <a:rPr lang="es-MX" sz="2400">
                <a:solidFill>
                  <a:schemeClr val="bg1"/>
                </a:solidFill>
                <a:latin typeface="Adobe Gurmukhi" panose="01010101010101010101" pitchFamily="50" charset="0"/>
                <a:cs typeface="Adobe Gurmukhi" panose="01010101010101010101" pitchFamily="50" charset="0"/>
              </a:rPr>
              <a:t>Hacendado:</a:t>
            </a:r>
          </a:p>
          <a:p>
            <a:r>
              <a:rPr lang="es-MX" sz="2800" b="1">
                <a:solidFill>
                  <a:schemeClr val="bg1"/>
                </a:solidFill>
                <a:latin typeface="Times New Roman" panose="02020603050405020304" pitchFamily="18" charset="0"/>
                <a:cs typeface="Times New Roman" panose="02020603050405020304" pitchFamily="18" charset="0"/>
              </a:rPr>
              <a:t>Terrateniente y Capitalista Industrial</a:t>
            </a:r>
          </a:p>
        </p:txBody>
      </p:sp>
    </p:spTree>
    <p:extLst>
      <p:ext uri="{BB962C8B-B14F-4D97-AF65-F5344CB8AC3E}">
        <p14:creationId xmlns:p14="http://schemas.microsoft.com/office/powerpoint/2010/main" val="22884378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Template>
  <TotalTime>539</TotalTime>
  <Words>6385</Words>
  <Application>Microsoft Office PowerPoint</Application>
  <PresentationFormat>Presentación en pantalla (4:3)</PresentationFormat>
  <Paragraphs>434</Paragraphs>
  <Slides>37</Slides>
  <Notes>37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37</vt:i4>
      </vt:variant>
    </vt:vector>
  </HeadingPairs>
  <TitlesOfParts>
    <vt:vector size="43" baseType="lpstr">
      <vt:lpstr>Adobe Gurmukhi</vt:lpstr>
      <vt:lpstr>Arial</vt:lpstr>
      <vt:lpstr>Calibri</vt:lpstr>
      <vt:lpstr>News706 BT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FPG</dc:creator>
  <cp:lastModifiedBy>FP</cp:lastModifiedBy>
  <cp:revision>89</cp:revision>
  <cp:lastPrinted>2017-04-29T05:54:08Z</cp:lastPrinted>
  <dcterms:created xsi:type="dcterms:W3CDTF">2016-04-07T15:03:56Z</dcterms:created>
  <dcterms:modified xsi:type="dcterms:W3CDTF">2017-04-29T06:12:05Z</dcterms:modified>
</cp:coreProperties>
</file>